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5" r:id="rId4"/>
    <p:sldId id="266" r:id="rId5"/>
    <p:sldId id="267" r:id="rId6"/>
    <p:sldId id="289" r:id="rId7"/>
    <p:sldId id="258" r:id="rId8"/>
    <p:sldId id="268" r:id="rId9"/>
    <p:sldId id="290" r:id="rId10"/>
    <p:sldId id="291" r:id="rId11"/>
    <p:sldId id="260" r:id="rId12"/>
    <p:sldId id="261" r:id="rId13"/>
    <p:sldId id="262" r:id="rId14"/>
    <p:sldId id="269" r:id="rId15"/>
    <p:sldId id="270" r:id="rId16"/>
    <p:sldId id="271" r:id="rId17"/>
    <p:sldId id="273" r:id="rId18"/>
    <p:sldId id="272" r:id="rId19"/>
    <p:sldId id="275" r:id="rId20"/>
    <p:sldId id="274" r:id="rId21"/>
    <p:sldId id="277" r:id="rId22"/>
    <p:sldId id="276" r:id="rId23"/>
    <p:sldId id="279" r:id="rId24"/>
    <p:sldId id="278" r:id="rId25"/>
    <p:sldId id="281" r:id="rId26"/>
    <p:sldId id="280" r:id="rId27"/>
    <p:sldId id="285" r:id="rId28"/>
    <p:sldId id="284" r:id="rId29"/>
    <p:sldId id="283" r:id="rId30"/>
    <p:sldId id="282" r:id="rId31"/>
    <p:sldId id="292" r:id="rId32"/>
    <p:sldId id="304" r:id="rId33"/>
    <p:sldId id="305" r:id="rId34"/>
    <p:sldId id="302" r:id="rId35"/>
    <p:sldId id="301" r:id="rId36"/>
    <p:sldId id="300" r:id="rId37"/>
    <p:sldId id="299" r:id="rId38"/>
    <p:sldId id="298" r:id="rId39"/>
    <p:sldId id="297" r:id="rId40"/>
    <p:sldId id="296" r:id="rId41"/>
    <p:sldId id="263" r:id="rId42"/>
    <p:sldId id="294" r:id="rId43"/>
    <p:sldId id="293" r:id="rId44"/>
    <p:sldId id="287" r:id="rId45"/>
    <p:sldId id="264" r:id="rId46"/>
    <p:sldId id="286" r:id="rId47"/>
    <p:sldId id="288" r:id="rId48"/>
    <p:sldId id="295" r:id="rId4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D9E3C7DD-1F49-4699-BA24-62CB9E49A895}">
          <p14:sldIdLst>
            <p14:sldId id="256"/>
            <p14:sldId id="257"/>
            <p14:sldId id="265"/>
            <p14:sldId id="266"/>
            <p14:sldId id="267"/>
            <p14:sldId id="289"/>
            <p14:sldId id="258"/>
            <p14:sldId id="268"/>
            <p14:sldId id="290"/>
            <p14:sldId id="291"/>
            <p14:sldId id="260"/>
            <p14:sldId id="261"/>
            <p14:sldId id="262"/>
            <p14:sldId id="269"/>
            <p14:sldId id="270"/>
            <p14:sldId id="271"/>
            <p14:sldId id="273"/>
            <p14:sldId id="272"/>
            <p14:sldId id="275"/>
            <p14:sldId id="274"/>
            <p14:sldId id="277"/>
            <p14:sldId id="276"/>
            <p14:sldId id="279"/>
            <p14:sldId id="278"/>
            <p14:sldId id="281"/>
            <p14:sldId id="280"/>
            <p14:sldId id="285"/>
            <p14:sldId id="284"/>
            <p14:sldId id="283"/>
            <p14:sldId id="282"/>
            <p14:sldId id="292"/>
            <p14:sldId id="304"/>
            <p14:sldId id="305"/>
            <p14:sldId id="302"/>
            <p14:sldId id="301"/>
            <p14:sldId id="300"/>
            <p14:sldId id="299"/>
            <p14:sldId id="298"/>
            <p14:sldId id="297"/>
            <p14:sldId id="296"/>
            <p14:sldId id="263"/>
            <p14:sldId id="294"/>
            <p14:sldId id="293"/>
            <p14:sldId id="287"/>
            <p14:sldId id="264"/>
            <p14:sldId id="286"/>
            <p14:sldId id="288"/>
            <p14:sldId id="29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09" autoAdjust="0"/>
    <p:restoredTop sz="94660"/>
  </p:normalViewPr>
  <p:slideViewPr>
    <p:cSldViewPr>
      <p:cViewPr>
        <p:scale>
          <a:sx n="81" d="100"/>
          <a:sy n="81" d="100"/>
        </p:scale>
        <p:origin x="-942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0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C16B-78E7-4CAE-81CF-645F86D45123}" type="datetimeFigureOut">
              <a:rPr lang="pt-BR" smtClean="0"/>
              <a:t>31/03/2016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CE91-D474-4657-8928-77A8F323B4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846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C16B-78E7-4CAE-81CF-645F86D45123}" type="datetimeFigureOut">
              <a:rPr lang="pt-BR" smtClean="0"/>
              <a:t>31/03/2016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CE91-D474-4657-8928-77A8F323B4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2515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C16B-78E7-4CAE-81CF-645F86D45123}" type="datetimeFigureOut">
              <a:rPr lang="pt-BR" smtClean="0"/>
              <a:t>31/03/2016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CE91-D474-4657-8928-77A8F323B4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0979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C16B-78E7-4CAE-81CF-645F86D45123}" type="datetimeFigureOut">
              <a:rPr lang="pt-BR" smtClean="0"/>
              <a:t>31/03/2016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CE91-D474-4657-8928-77A8F323B4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8401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C16B-78E7-4CAE-81CF-645F86D45123}" type="datetimeFigureOut">
              <a:rPr lang="pt-BR" smtClean="0"/>
              <a:t>31/03/2016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CE91-D474-4657-8928-77A8F323B4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8024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C16B-78E7-4CAE-81CF-645F86D45123}" type="datetimeFigureOut">
              <a:rPr lang="pt-BR" smtClean="0"/>
              <a:t>31/03/2016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CE91-D474-4657-8928-77A8F323B4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4057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C16B-78E7-4CAE-81CF-645F86D45123}" type="datetimeFigureOut">
              <a:rPr lang="pt-BR" smtClean="0"/>
              <a:t>31/03/2016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CE91-D474-4657-8928-77A8F323B4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987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C16B-78E7-4CAE-81CF-645F86D45123}" type="datetimeFigureOut">
              <a:rPr lang="pt-BR" smtClean="0"/>
              <a:t>31/03/2016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CE91-D474-4657-8928-77A8F323B4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1363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C16B-78E7-4CAE-81CF-645F86D45123}" type="datetimeFigureOut">
              <a:rPr lang="pt-BR" smtClean="0"/>
              <a:t>31/03/2016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CE91-D474-4657-8928-77A8F323B4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9246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C16B-78E7-4CAE-81CF-645F86D45123}" type="datetimeFigureOut">
              <a:rPr lang="pt-BR" smtClean="0"/>
              <a:t>31/03/2016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CE91-D474-4657-8928-77A8F323B4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8493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C16B-78E7-4CAE-81CF-645F86D45123}" type="datetimeFigureOut">
              <a:rPr lang="pt-BR" smtClean="0"/>
              <a:t>31/03/2016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CE91-D474-4657-8928-77A8F323B4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551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6C16B-78E7-4CAE-81CF-645F86D45123}" type="datetimeFigureOut">
              <a:rPr lang="pt-BR" smtClean="0"/>
              <a:t>31/03/2016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6CE91-D474-4657-8928-77A8F323B4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70395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ccs.infospace.com/ClickHandler.ashx?ld=20160326&amp;app=1&amp;c=govome4&amp;s=govome&amp;rc=govome4&amp;dc=&amp;euip=187.41.208.142&amp;pvaid=908acde6b2de4587bcee14f7e166436b&amp;dt=Desktop&amp;fct.uid=3c5bbbaa8b404584a43a6c981e36f046&amp;en=DC7CWTeowf1v0Hk3zSVE%2bPPimCiN6qqIvV7SiWvYjbI2FkLqcn5/bA%3d%3d&amp;du=http://rede.outraspalavras.net/ponto/files/2012/11/bandeiras-brasil-e-cuba.jpg&amp;ru=http://rede.outraspalavras.net/ponto/files/2012/11/bandeiras-brasil-e-cuba.jpg&amp;ap=1&amp;coi=772&amp;cop=main-title&amp;npp=1&amp;p=0&amp;pp=0&amp;ep=1&amp;mid=9&amp;hash=3DD9A77AB8195A5978F1315C8E27882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116632"/>
            <a:ext cx="8280920" cy="2664295"/>
          </a:xfrm>
        </p:spPr>
        <p:txBody>
          <a:bodyPr>
            <a:no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UNIVERSIDADE ABERTA DO SUS</a:t>
            </a:r>
            <a:b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UNIVERSIDADE FEDERAL DE PELOTAS</a:t>
            </a:r>
            <a:b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Especialização em Saúde da Família</a:t>
            </a:r>
            <a:b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Modalidade a Distância</a:t>
            </a:r>
            <a:b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Turma 9</a:t>
            </a:r>
            <a:b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3886200"/>
            <a:ext cx="8784976" cy="2855168"/>
          </a:xfrm>
        </p:spPr>
        <p:txBody>
          <a:bodyPr>
            <a:normAutofit fontScale="55000" lnSpcReduction="20000"/>
          </a:bodyPr>
          <a:lstStyle/>
          <a:p>
            <a:endParaRPr lang="pt-BR" dirty="0" smtClean="0"/>
          </a:p>
          <a:p>
            <a:r>
              <a:rPr lang="pt-BR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Melhoria da Atenção ao Pré-natal e Puerpério na UBS Governador Dirceu Arcoverde, Betânia do Piauí/PI</a:t>
            </a:r>
          </a:p>
          <a:p>
            <a:endParaRPr lang="pt-BR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Aluno: </a:t>
            </a:r>
            <a:r>
              <a:rPr lang="pt-BR" sz="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Onell</a:t>
            </a:r>
            <a:r>
              <a:rPr lang="pt-BR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 Torres Diaz</a:t>
            </a:r>
          </a:p>
          <a:p>
            <a:endParaRPr lang="pt-BR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Orientador: Ailton Gomes Brant</a:t>
            </a:r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703562"/>
            <a:ext cx="1114425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922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LOGÍSTICA</a:t>
            </a:r>
            <a:endParaRPr lang="pt-BR" sz="3200" dirty="0"/>
          </a:p>
        </p:txBody>
      </p:sp>
      <p:sp>
        <p:nvSpPr>
          <p:cNvPr id="4" name="Retângulo 3"/>
          <p:cNvSpPr/>
          <p:nvPr/>
        </p:nvSpPr>
        <p:spPr>
          <a:xfrm>
            <a:off x="107504" y="2204864"/>
            <a:ext cx="2982770" cy="3600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t-B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MANUAL TÉCNICO DO MINISTÉRIO DA SAÚDE</a:t>
            </a:r>
          </a:p>
          <a:p>
            <a:endParaRPr lang="pt-BR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-PROTOCOLO DE ATENÇÃO AO PRÉ-NATAL E  AO PUERPÉRIO</a:t>
            </a:r>
            <a:endParaRPr lang="pt-B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680195" y="3499729"/>
            <a:ext cx="2016224" cy="13681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</a:t>
            </a:r>
            <a:endParaRPr lang="pt-BR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804248" y="3499729"/>
            <a:ext cx="1728192" cy="13681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AÇÕES</a:t>
            </a:r>
            <a:endParaRPr lang="pt-BR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eta para a direita 10"/>
          <p:cNvSpPr/>
          <p:nvPr/>
        </p:nvSpPr>
        <p:spPr>
          <a:xfrm>
            <a:off x="5940152" y="3967781"/>
            <a:ext cx="648072" cy="43204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 para a direita 11"/>
          <p:cNvSpPr/>
          <p:nvPr/>
        </p:nvSpPr>
        <p:spPr>
          <a:xfrm>
            <a:off x="3219192" y="3926218"/>
            <a:ext cx="366045" cy="36004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927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-219744"/>
            <a:ext cx="8928992" cy="1143000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51916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271616"/>
            <a:ext cx="4285519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Espaço Reservado para Conteúdo 26625"/>
          <p:cNvSpPr txBox="1">
            <a:spLocks/>
          </p:cNvSpPr>
          <p:nvPr/>
        </p:nvSpPr>
        <p:spPr>
          <a:xfrm>
            <a:off x="107504" y="692696"/>
            <a:ext cx="8928992" cy="2448272"/>
          </a:xfrm>
          <a:prstGeom prst="rect">
            <a:avLst/>
          </a:prstGeom>
          <a:ln/>
        </p:spPr>
        <p:txBody>
          <a:bodyPr vert="horz" wrap="square" lIns="91440" tIns="45720" rIns="91440" bIns="4572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buFont typeface="Arial" panose="020B0604020202020204" pitchFamily="34" charset="0"/>
              <a:buNone/>
            </a:pPr>
            <a:r>
              <a:rPr lang="pt-BR" altLang="en-US" sz="2200" b="1" u="sng" dirty="0" smtClean="0">
                <a:latin typeface="Arial" charset="0"/>
                <a:ea typeface="Arial" charset="0"/>
              </a:rPr>
              <a:t>Objetivo 1:</a:t>
            </a:r>
            <a:r>
              <a:rPr lang="pt-BR" altLang="en-US" sz="2200" b="1" dirty="0" smtClean="0">
                <a:latin typeface="Arial" charset="0"/>
                <a:ea typeface="Arial" charset="0"/>
              </a:rPr>
              <a:t> </a:t>
            </a:r>
            <a:r>
              <a:rPr lang="pt-BR" altLang="en-US" sz="2200" dirty="0" smtClean="0">
                <a:latin typeface="Arial" charset="0"/>
                <a:ea typeface="Arial" charset="0"/>
              </a:rPr>
              <a:t>Ampliar a cobertura do programa de  Pré-natal e Puerpério.</a:t>
            </a:r>
            <a:r>
              <a:rPr lang="pt-BR" altLang="en-US" sz="2200" b="1" dirty="0" smtClean="0">
                <a:latin typeface="Arial" charset="0"/>
                <a:ea typeface="Calibri" charset="0"/>
              </a:rPr>
              <a:t> </a:t>
            </a:r>
          </a:p>
          <a:p>
            <a:pPr marL="0">
              <a:buFont typeface="Arial" panose="020B0604020202020204" pitchFamily="34" charset="0"/>
              <a:buNone/>
            </a:pPr>
            <a:r>
              <a:rPr lang="pt-BR" altLang="en-US" sz="2200" b="1" u="sng" dirty="0" smtClean="0">
                <a:latin typeface="Arial" charset="0"/>
                <a:ea typeface="Calibri" charset="0"/>
              </a:rPr>
              <a:t>Meta1.1</a:t>
            </a:r>
            <a:r>
              <a:rPr lang="pt-BR" altLang="en-US" sz="2200" b="1" dirty="0" smtClean="0">
                <a:latin typeface="Arial" charset="0"/>
                <a:ea typeface="Calibri" charset="0"/>
              </a:rPr>
              <a:t>: </a:t>
            </a:r>
            <a:r>
              <a:rPr lang="pt-BR" altLang="en-US" sz="2200" dirty="0" smtClean="0">
                <a:latin typeface="Arial" charset="0"/>
                <a:ea typeface="Calibri" charset="0"/>
              </a:rPr>
              <a:t>Alcançar 100% de cobertura das gestantes cadastradas no Programa Pré-natal e Puerpério da UBS.</a:t>
            </a:r>
          </a:p>
          <a:p>
            <a:pPr marL="0" indent="0">
              <a:buNone/>
            </a:pPr>
            <a:r>
              <a:rPr lang="pt-BR" altLang="en-US" sz="2200" u="sng" dirty="0" smtClean="0">
                <a:latin typeface="Arial" charset="0"/>
                <a:ea typeface="Calibri" charset="0"/>
              </a:rPr>
              <a:t>Indicador 1.1:</a:t>
            </a:r>
            <a:r>
              <a:rPr lang="pt-BR" altLang="en-US" sz="2200" dirty="0" smtClean="0">
                <a:latin typeface="Arial" charset="0"/>
                <a:ea typeface="Calibri" charset="0"/>
              </a:rPr>
              <a:t>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Proporção de gestantes cadastradas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Programa de Pré-Natal e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Puerpério.</a:t>
            </a:r>
            <a:endParaRPr lang="pt-BR" altLang="en-US" sz="2200" dirty="0" smtClean="0">
              <a:latin typeface="Arial" charset="0"/>
              <a:ea typeface="Calibri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393022" y="3744908"/>
            <a:ext cx="475097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1º mês: 10 grávidas;</a:t>
            </a: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2º mês: 22 grávidas; </a:t>
            </a: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3º mês: 22 grávidas.  </a:t>
            </a: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Não se alcançou os 100% no primeiro mês devido a pouca informação que tinham as grávidas nesse mês.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64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171400"/>
            <a:ext cx="9144000" cy="1143000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26625"/>
          <p:cNvSpPr txBox="1">
            <a:spLocks/>
          </p:cNvSpPr>
          <p:nvPr/>
        </p:nvSpPr>
        <p:spPr>
          <a:xfrm>
            <a:off x="0" y="908720"/>
            <a:ext cx="9144000" cy="1584176"/>
          </a:xfrm>
          <a:prstGeom prst="rect">
            <a:avLst/>
          </a:prstGeom>
          <a:ln/>
        </p:spPr>
        <p:txBody>
          <a:bodyPr vert="horz" wrap="square" lIns="91440" tIns="45720" rIns="91440" bIns="4572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Font typeface="Arial" panose="020B0604020202020204" pitchFamily="34" charset="0"/>
              <a:buNone/>
            </a:pPr>
            <a:r>
              <a:rPr lang="pt-BR" altLang="en-US" sz="2000" b="1" u="sng" dirty="0" smtClean="0">
                <a:latin typeface="Arial" charset="0"/>
                <a:ea typeface="Arial" charset="0"/>
              </a:rPr>
              <a:t>Objetivo 1:</a:t>
            </a:r>
            <a:r>
              <a:rPr lang="pt-BR" altLang="en-US" sz="2000" b="1" dirty="0" smtClean="0">
                <a:latin typeface="Arial" charset="0"/>
                <a:ea typeface="Arial" charset="0"/>
              </a:rPr>
              <a:t> </a:t>
            </a:r>
            <a:r>
              <a:rPr lang="pt-BR" altLang="en-US" sz="2000" dirty="0" smtClean="0">
                <a:latin typeface="Arial" charset="0"/>
                <a:ea typeface="Arial" charset="0"/>
              </a:rPr>
              <a:t>Ampliar a cobertura do programa de  Pré-natal e Puerpério.</a:t>
            </a:r>
            <a:r>
              <a:rPr lang="pt-BR" altLang="en-US" sz="2000" b="1" dirty="0" smtClean="0">
                <a:latin typeface="Arial" charset="0"/>
                <a:ea typeface="Calibri" charset="0"/>
              </a:rPr>
              <a:t> </a:t>
            </a:r>
          </a:p>
          <a:p>
            <a:pPr marL="0" algn="just">
              <a:buFont typeface="Arial" panose="020B0604020202020204" pitchFamily="34" charset="0"/>
              <a:buNone/>
            </a:pPr>
            <a:r>
              <a:rPr lang="pt-BR" altLang="en-US" sz="2000" b="1" u="sng" dirty="0" smtClean="0">
                <a:latin typeface="Arial" charset="0"/>
                <a:ea typeface="Calibri" charset="0"/>
              </a:rPr>
              <a:t>Meta1.2</a:t>
            </a:r>
            <a:r>
              <a:rPr lang="pt-BR" altLang="en-US" sz="2000" b="1" dirty="0" smtClean="0">
                <a:latin typeface="Arial" charset="0"/>
                <a:ea typeface="Calibri" charset="0"/>
              </a:rPr>
              <a:t>: </a:t>
            </a:r>
            <a:r>
              <a:rPr lang="pt-BR" altLang="en-US" sz="2000" dirty="0" smtClean="0">
                <a:latin typeface="Arial" charset="0"/>
                <a:ea typeface="Calibri" charset="0"/>
              </a:rPr>
              <a:t>Alcançar 100% de cobertura das gestantes cadastradas no Programa Pré-natal e Puerpério da UBS</a:t>
            </a:r>
          </a:p>
          <a:p>
            <a:pPr marL="0" indent="0" algn="just">
              <a:buNone/>
            </a:pPr>
            <a:r>
              <a:rPr lang="pt-BR" altLang="en-US" sz="2000" dirty="0" smtClean="0">
                <a:latin typeface="Arial" charset="0"/>
                <a:ea typeface="Calibri" charset="0"/>
              </a:rPr>
              <a:t>Indicador 1.2: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Proporção de puérperas com consulta até 42 dias após o parto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just">
              <a:buFont typeface="Arial" panose="020B0604020202020204" pitchFamily="34" charset="0"/>
              <a:buNone/>
            </a:pPr>
            <a:endParaRPr lang="pt-BR" altLang="en-US" sz="2000" dirty="0" smtClean="0">
              <a:latin typeface="Arial" charset="0"/>
              <a:ea typeface="Calibri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08012" y="3822432"/>
            <a:ext cx="892797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cobertura da atenção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ao puerpério  nos três meses que durou a intervenção foi de 100%, já que no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primeiro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das 2 puérperas que tínhamos, cadastramos as duas. No segundo mês das 10 se castraram às 10 e no terceiro mês das 13 puérperas se cadastraram as 13.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99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80728"/>
            <a:ext cx="8927976" cy="165618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altLang="en-US" sz="1800" b="1" u="sng" dirty="0" smtClean="0">
                <a:latin typeface="Arial" charset="0"/>
                <a:ea typeface="Arial" charset="0"/>
              </a:rPr>
              <a:t>Objetivo 2</a:t>
            </a:r>
            <a:r>
              <a:rPr lang="pt-BR" altLang="en-US" sz="1800" dirty="0" smtClean="0">
                <a:latin typeface="Arial" charset="0"/>
                <a:ea typeface="Arial" charset="0"/>
              </a:rPr>
              <a:t>. </a:t>
            </a:r>
            <a:r>
              <a:rPr lang="pt-BR" altLang="en-US" sz="1800" dirty="0">
                <a:latin typeface="Arial" charset="0"/>
                <a:ea typeface="Arial" charset="0"/>
              </a:rPr>
              <a:t>Melhorar a qualidade da atenção ao Pré-Natal e Puerpério</a:t>
            </a:r>
            <a:r>
              <a:rPr lang="pt-BR" altLang="en-US" sz="1800" b="1" dirty="0" smtClean="0">
                <a:latin typeface="Arial" charset="0"/>
                <a:ea typeface="Calibri" charset="0"/>
              </a:rPr>
              <a:t> </a:t>
            </a:r>
            <a:endParaRPr lang="pt-BR" altLang="en-US" sz="1800" b="1" dirty="0">
              <a:latin typeface="Arial" charset="0"/>
              <a:ea typeface="Calibri" charset="0"/>
            </a:endParaRPr>
          </a:p>
          <a:p>
            <a:pPr algn="just">
              <a:buNone/>
            </a:pPr>
            <a:r>
              <a:rPr lang="pt-BR" altLang="en-US" sz="1800" b="1" u="sng" dirty="0" smtClean="0">
                <a:latin typeface="Arial" charset="0"/>
                <a:ea typeface="Calibri" charset="0"/>
              </a:rPr>
              <a:t>Meta2.1</a:t>
            </a:r>
            <a:r>
              <a:rPr lang="pt-BR" altLang="en-US" sz="1800" b="1" dirty="0">
                <a:latin typeface="Arial" charset="0"/>
                <a:ea typeface="Calibri" charset="0"/>
              </a:rPr>
              <a:t>: </a:t>
            </a:r>
            <a:r>
              <a:rPr lang="pt-BR" altLang="en-US" sz="1800" dirty="0">
                <a:latin typeface="Arial" charset="0"/>
                <a:ea typeface="Calibri" charset="0"/>
              </a:rPr>
              <a:t>Garantir a 100% das gestantes o ingresso  no Programa de Pré-Natal e Puerpério </a:t>
            </a:r>
            <a:r>
              <a:rPr lang="pt-BR" altLang="en-US" sz="1800" dirty="0" smtClean="0">
                <a:latin typeface="Arial" charset="0"/>
                <a:ea typeface="Calibri" charset="0"/>
              </a:rPr>
              <a:t>no </a:t>
            </a:r>
            <a:r>
              <a:rPr lang="pt-BR" altLang="en-US" sz="1800" dirty="0">
                <a:latin typeface="Arial" charset="0"/>
                <a:ea typeface="Calibri" charset="0"/>
              </a:rPr>
              <a:t>primeiro trimestre de </a:t>
            </a:r>
            <a:r>
              <a:rPr lang="pt-BR" altLang="en-US" sz="1800" dirty="0" smtClean="0">
                <a:latin typeface="Arial" charset="0"/>
                <a:ea typeface="Calibri" charset="0"/>
              </a:rPr>
              <a:t>gestação.</a:t>
            </a:r>
          </a:p>
          <a:p>
            <a:pPr algn="just">
              <a:buNone/>
            </a:pPr>
            <a:r>
              <a:rPr lang="pt-BR" sz="1800" dirty="0" smtClean="0">
                <a:latin typeface="Arial" charset="0"/>
              </a:rPr>
              <a:t>Indicador 2.1 Proporção </a:t>
            </a:r>
            <a:r>
              <a:rPr lang="pt-BR" sz="1800" dirty="0">
                <a:latin typeface="Arial" charset="0"/>
              </a:rPr>
              <a:t>de gestantes com ingresso </a:t>
            </a:r>
            <a:r>
              <a:rPr lang="pt-BR" sz="1800" dirty="0" smtClean="0">
                <a:latin typeface="Arial" charset="0"/>
              </a:rPr>
              <a:t>no </a:t>
            </a:r>
            <a:r>
              <a:rPr lang="pt-BR" sz="1800" dirty="0">
                <a:latin typeface="Arial" charset="0"/>
              </a:rPr>
              <a:t>primeiro  trimestre da gestação</a:t>
            </a:r>
            <a:endParaRPr lang="pt-BR" sz="1800" dirty="0"/>
          </a:p>
          <a:p>
            <a:pPr algn="just">
              <a:buNone/>
            </a:pPr>
            <a:endParaRPr lang="pt-BR" altLang="en-US" sz="1800" dirty="0" smtClean="0">
              <a:latin typeface="Arial" charset="0"/>
              <a:ea typeface="Calibri" charset="0"/>
            </a:endParaRPr>
          </a:p>
          <a:p>
            <a:pPr algn="just">
              <a:lnSpc>
                <a:spcPct val="150000"/>
              </a:lnSpc>
              <a:buNone/>
            </a:pPr>
            <a:endParaRPr lang="pt-BR" sz="1800" dirty="0">
              <a:latin typeface="Arial" charset="0"/>
            </a:endParaRPr>
          </a:p>
          <a:p>
            <a:pPr algn="just">
              <a:lnSpc>
                <a:spcPct val="150000"/>
              </a:lnSpc>
              <a:buNone/>
            </a:pPr>
            <a:endParaRPr lang="pt-BR" sz="1800" dirty="0" smtClean="0">
              <a:latin typeface="Arial" charset="0"/>
            </a:endParaRPr>
          </a:p>
          <a:p>
            <a:pPr algn="just">
              <a:lnSpc>
                <a:spcPct val="150000"/>
              </a:lnSpc>
              <a:buNone/>
            </a:pPr>
            <a:endParaRPr lang="pt-BR" sz="1800" dirty="0">
              <a:latin typeface="Arial" charset="0"/>
            </a:endParaRPr>
          </a:p>
          <a:p>
            <a:pPr algn="just">
              <a:lnSpc>
                <a:spcPct val="150000"/>
              </a:lnSpc>
              <a:buNone/>
            </a:pPr>
            <a:endParaRPr lang="pt-BR" sz="1800" dirty="0" smtClean="0">
              <a:latin typeface="Arial" charset="0"/>
            </a:endParaRPr>
          </a:p>
          <a:p>
            <a:pPr algn="just">
              <a:lnSpc>
                <a:spcPct val="150000"/>
              </a:lnSpc>
              <a:buNone/>
            </a:pPr>
            <a:endParaRPr lang="pt-BR" sz="1800" dirty="0">
              <a:latin typeface="Arial" charset="0"/>
            </a:endParaRPr>
          </a:p>
          <a:p>
            <a:pPr algn="just">
              <a:lnSpc>
                <a:spcPct val="150000"/>
              </a:lnSpc>
              <a:buNone/>
            </a:pPr>
            <a:endParaRPr lang="pt-BR" sz="1800" dirty="0" smtClean="0">
              <a:latin typeface="Arial" charset="0"/>
            </a:endParaRPr>
          </a:p>
          <a:p>
            <a:pPr algn="just">
              <a:buNone/>
            </a:pPr>
            <a:endParaRPr lang="pt-BR" sz="1800" dirty="0" smtClean="0">
              <a:latin typeface="Arial" charset="0"/>
            </a:endParaRPr>
          </a:p>
          <a:p>
            <a:pPr algn="just">
              <a:buNone/>
            </a:pPr>
            <a:endParaRPr lang="pt-BR" sz="1800" dirty="0" smtClean="0">
              <a:latin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8" y="3815352"/>
            <a:ext cx="4536504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tângulo 7"/>
          <p:cNvSpPr/>
          <p:nvPr/>
        </p:nvSpPr>
        <p:spPr>
          <a:xfrm>
            <a:off x="4778856" y="3804005"/>
            <a:ext cx="436514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1º mês da intervenção das 10 grávidas só se cadastraram no primeiro trimestre 7 (70,0%).</a:t>
            </a:r>
          </a:p>
          <a:p>
            <a:pPr marL="342900" indent="-342900" algn="just">
              <a:buFontTx/>
              <a:buChar char="-"/>
            </a:pP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2º mês das 22 gestantes se cadastraram no primeiro trimestre 15 (68,2%);</a:t>
            </a:r>
          </a:p>
          <a:p>
            <a:pPr marL="342900" indent="-342900" algn="just">
              <a:buFontTx/>
              <a:buChar char="-"/>
            </a:pP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3º mês das 22, 17 (77,3%).</a:t>
            </a:r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0" y="-171400"/>
            <a:ext cx="9144000" cy="1143000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85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0376" y="764704"/>
            <a:ext cx="8964488" cy="607269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altLang="en-US" sz="2200" b="1" u="sng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Objetivo 2</a:t>
            </a:r>
            <a:r>
              <a:rPr lang="pt-BR" altLang="en-US" sz="2200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Melhorar a qualidade da atenção ao Pré-Natal e Puerpério</a:t>
            </a:r>
            <a:r>
              <a:rPr lang="pt-BR" altLang="en-US" sz="2200" b="1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pt-BR" altLang="en-US" sz="2200" b="1" u="sng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Meta2.2</a:t>
            </a:r>
            <a:r>
              <a:rPr lang="pt-BR" altLang="en-US" sz="2200" b="1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: </a:t>
            </a:r>
            <a:r>
              <a:rPr lang="pt-BR" altLang="en-US" sz="2200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Realizar pelo menos um exame ginecológico por trimestre em 100% das gestantes.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 2.2: Proporção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de gestantes com pelo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menos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exame ginecológico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por trimestre</a:t>
            </a:r>
          </a:p>
          <a:p>
            <a:pPr algn="just">
              <a:buNone/>
            </a:pPr>
            <a:endParaRPr lang="pt-BR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65949"/>
            <a:ext cx="4860032" cy="3471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tângulo 7"/>
          <p:cNvSpPr/>
          <p:nvPr/>
        </p:nvSpPr>
        <p:spPr>
          <a:xfrm>
            <a:off x="4860032" y="3542136"/>
            <a:ext cx="42839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- 1º mês, das 10 grávidas cadastradas se realizou pelo menos um exame ginecológico por trimestre nas 10 grávidas cadastradas. </a:t>
            </a:r>
          </a:p>
          <a:p>
            <a:pPr algn="just"/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- 2º mês, das 22 grávidas 17 (77,3%);</a:t>
            </a:r>
          </a:p>
          <a:p>
            <a:pPr algn="just"/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- 3º mês, das 22 grávidas 19 (86,4%)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0" y="-171400"/>
            <a:ext cx="9144000" cy="1143000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76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24744"/>
            <a:ext cx="9036496" cy="208823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altLang="en-US" sz="2200" b="1" u="sng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Objetivo 2</a:t>
            </a:r>
            <a:r>
              <a:rPr lang="pt-BR" altLang="en-US" sz="22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Melhorar a qualidade da atenção ao Pré-Natal e Puerpério</a:t>
            </a:r>
            <a:r>
              <a:rPr lang="pt-BR" altLang="en-US" sz="2200" b="1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altLang="en-US" sz="2200" b="1" u="sng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Meta 2.3</a:t>
            </a:r>
            <a:r>
              <a:rPr lang="pt-BR" altLang="en-US" sz="2200" b="1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: </a:t>
            </a:r>
            <a:r>
              <a:rPr lang="pt-BR" altLang="en-US" sz="2200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Realizar pelo menos um exame de mamas em 100% das gestantes</a:t>
            </a:r>
            <a:r>
              <a:rPr lang="pt-BR" altLang="en-US" sz="2200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 2.3: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Proporção de gestantes com pelo menos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um exame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das mamas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durante 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pré-natal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79512" y="4581128"/>
            <a:ext cx="885698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Nos três meses da intervenção se realizou pelo menos um exame das mamas a 100% das grávidas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cadastradas, sendo no primeiro mês 10 </a:t>
            </a: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grávidas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, no segundo mês 22 e no terceiro mês 22 </a:t>
            </a: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grávidas.</a:t>
            </a:r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0" y="-171400"/>
            <a:ext cx="9144000" cy="1143000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49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836712"/>
            <a:ext cx="9036496" cy="583264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altLang="en-US" sz="2000" b="1" u="sng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Objetivo </a:t>
            </a:r>
            <a:r>
              <a:rPr lang="pt-BR" altLang="en-US" sz="2000" b="1" u="sng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2</a:t>
            </a:r>
            <a:r>
              <a:rPr lang="pt-BR" altLang="en-US" sz="20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Melhorar a qualidade da atenção ao Pré-Natal e Puerpério</a:t>
            </a:r>
            <a:r>
              <a:rPr lang="pt-BR" altLang="en-US" sz="2000" b="1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altLang="en-US" sz="2000" b="1" u="sng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Meta </a:t>
            </a:r>
            <a:r>
              <a:rPr lang="pt-BR" altLang="en-US" sz="2000" b="1" u="sng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2.4</a:t>
            </a:r>
            <a:r>
              <a:rPr lang="pt-BR" altLang="en-US" sz="2000" b="1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: </a:t>
            </a:r>
            <a:r>
              <a:rPr lang="pt-BR" altLang="en-US" sz="2000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Solicitar todos os exames laboratoriais definidos pelo protocolo a 100% das </a:t>
            </a:r>
            <a:r>
              <a:rPr lang="pt-BR" altLang="en-US" sz="2000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gestantes.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 2.4: Proporção de gestantes com solicitação                                                   de todos os exames laboratoriais de acordo com o protocolo.</a:t>
            </a:r>
          </a:p>
          <a:p>
            <a:pPr marL="0" indent="0" algn="just">
              <a:spcBef>
                <a:spcPts val="0"/>
              </a:spcBef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9319" y="3509590"/>
            <a:ext cx="892797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Nos três meses da intervenção solicitou-se a 100% das grávidas cadastradas todos os exames laboratoriais de acordo com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o protocolo, sendo no primeiro mês 10 </a:t>
            </a: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grávidas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, no segundo mês 22 e no terceiro mês 22 </a:t>
            </a: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grávidas.</a:t>
            </a:r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0" y="-171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63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84" y="836712"/>
            <a:ext cx="9144000" cy="216024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altLang="en-US" sz="2200" b="1" u="sng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Objetivo 2</a:t>
            </a:r>
            <a:r>
              <a:rPr lang="pt-BR" altLang="en-US" sz="2200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Melhorar a qualidade da atenção ao Pré-Natal e Puerpério</a:t>
            </a:r>
            <a:r>
              <a:rPr lang="pt-BR" altLang="en-US" sz="2200" b="1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altLang="en-US" sz="2200" b="1" u="sng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Meta 2.5</a:t>
            </a:r>
            <a:r>
              <a:rPr lang="pt-BR" altLang="en-US" sz="2200" b="1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: </a:t>
            </a:r>
            <a:r>
              <a:rPr lang="pt-BR" altLang="en-US" sz="2200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Prescrever sulfato ferroso e ácido fólico definidos pelo protocolo a 100% das </a:t>
            </a:r>
            <a:r>
              <a:rPr lang="pt-BR" altLang="en-US" sz="2200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gestantes.</a:t>
            </a:r>
            <a:endParaRPr lang="pt-BR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 2.5: Proporção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de gestantes com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prescrição de suplementação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de sulfato ferroso e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ácido fólico.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79512" y="4702737"/>
            <a:ext cx="845175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Nos três meses da intervenção prescreveu-se a 100% das grávidas cadastradas o suplemento de sulfato ferroso e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cido fólico, sendo no primeiro mês 10 grávidas, no segundo mês 22 e no terceiro mês 22 grávidas</a:t>
            </a:r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0" y="-171400"/>
            <a:ext cx="9144000" cy="1143000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07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600193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altLang="en-US" sz="2000" b="1" u="sng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Objetivo 2</a:t>
            </a:r>
            <a:r>
              <a:rPr lang="pt-BR" altLang="en-US" sz="20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Melhorar a qualidade da atenção ao Pré-Natal e Puerpério</a:t>
            </a:r>
            <a:r>
              <a:rPr lang="pt-BR" altLang="en-US" sz="2000" b="1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 </a:t>
            </a:r>
          </a:p>
          <a:p>
            <a:pPr algn="just">
              <a:buNone/>
            </a:pPr>
            <a:r>
              <a:rPr lang="pt-BR" altLang="en-US" sz="2000" b="1" u="sng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Meta </a:t>
            </a:r>
            <a:r>
              <a:rPr lang="pt-BR" altLang="en-US" sz="2000" b="1" u="sng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2.6</a:t>
            </a:r>
            <a:r>
              <a:rPr lang="pt-BR" altLang="en-US" sz="2000" b="1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: </a:t>
            </a:r>
            <a:r>
              <a:rPr lang="pt-BR" altLang="en-US" sz="2000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Garantir a 100% das gestantes a atualização da  vacina contra o tétano e difteria, incluindo a recomendação para a coqueluche</a:t>
            </a:r>
            <a:r>
              <a:rPr lang="pt-BR" altLang="en-US" sz="2000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.</a:t>
            </a:r>
            <a:endParaRPr lang="pt-BR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 2.6: Proporção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gestantes com vacina contra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tétano, difteria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 coqueluche em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dia.</a:t>
            </a:r>
          </a:p>
          <a:p>
            <a:pPr algn="just"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dirty="0" smtClean="0"/>
          </a:p>
          <a:p>
            <a:endParaRPr lang="pt-BR" sz="2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0" y="3717032"/>
            <a:ext cx="4826364" cy="3140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tângulo 6"/>
          <p:cNvSpPr/>
          <p:nvPr/>
        </p:nvSpPr>
        <p:spPr>
          <a:xfrm>
            <a:off x="5580112" y="5013176"/>
            <a:ext cx="299838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1º mês: 7 (70,0%);</a:t>
            </a:r>
          </a:p>
          <a:p>
            <a:pPr algn="just"/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2º mês: 15 (68,2%);</a:t>
            </a:r>
          </a:p>
          <a:p>
            <a:pPr algn="just"/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3º mês: 22 (100%).</a:t>
            </a:r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0" y="-171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49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971600"/>
            <a:ext cx="9036496" cy="576976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altLang="en-US" sz="2000" b="1" u="sng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Objetivo 2</a:t>
            </a:r>
            <a:r>
              <a:rPr lang="pt-BR" altLang="en-US" sz="20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Melhorar a qualidade da atenção ao Pré-Natal e Puerpério</a:t>
            </a:r>
            <a:r>
              <a:rPr lang="pt-BR" altLang="en-US" sz="2000" b="1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 </a:t>
            </a:r>
          </a:p>
          <a:p>
            <a:pPr algn="just">
              <a:buNone/>
            </a:pPr>
            <a:r>
              <a:rPr lang="pt-BR" altLang="en-US" sz="2000" b="1" u="sng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Meta 2.7</a:t>
            </a:r>
            <a:r>
              <a:rPr lang="pt-BR" altLang="en-US" sz="2000" b="1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: </a:t>
            </a:r>
            <a:r>
              <a:rPr lang="pt-BR" altLang="en-US" sz="2000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Garantir que 100% das gestantes estejam com o esquema de vacina contra hepatite B  completo.</a:t>
            </a:r>
            <a:endParaRPr lang="pt-BR" altLang="en-US" sz="2000" dirty="0" smtClean="0">
              <a:latin typeface="Arial" panose="020B0604020202020204" pitchFamily="34" charset="0"/>
              <a:ea typeface="Calibri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 2.7: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Proporção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gestantes com vacina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contra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hepatite B em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dia.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endParaRPr lang="pt-BR" sz="20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1" y="3632033"/>
            <a:ext cx="4783388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tângulo 5"/>
          <p:cNvSpPr/>
          <p:nvPr/>
        </p:nvSpPr>
        <p:spPr>
          <a:xfrm>
            <a:off x="5076056" y="3935090"/>
            <a:ext cx="363589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1º mês: 7 (70,0%);</a:t>
            </a:r>
          </a:p>
          <a:p>
            <a:pPr algn="just"/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2º mês: 14 (68,6%);</a:t>
            </a:r>
          </a:p>
          <a:p>
            <a:pPr algn="just"/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3º mês: 22 (100%).</a:t>
            </a:r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0" y="-171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08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rmAutofit/>
          </a:bodyPr>
          <a:lstStyle/>
          <a:p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Nossa intervenção surgiu tendo em conta a necessidade de garantir </a:t>
            </a:r>
            <a:r>
              <a:rPr lang="pt-BR" dirty="0"/>
              <a:t>um controle de qualidade as gestantes e puérperas de nossa área de </a:t>
            </a:r>
            <a:r>
              <a:rPr lang="pt-BR" dirty="0" smtClean="0"/>
              <a:t>abrangência.</a:t>
            </a:r>
          </a:p>
          <a:p>
            <a:pPr algn="just"/>
            <a:r>
              <a:rPr lang="pt-BR" dirty="0" smtClean="0"/>
              <a:t>Com </a:t>
            </a:r>
            <a:r>
              <a:rPr lang="pt-BR" dirty="0"/>
              <a:t>o controle adequado desta população alvo </a:t>
            </a:r>
            <a:r>
              <a:rPr lang="pt-BR" dirty="0" smtClean="0"/>
              <a:t>contribuímos </a:t>
            </a:r>
            <a:r>
              <a:rPr lang="pt-BR" dirty="0"/>
              <a:t>para melhorar os indicadores de saúde não só da </a:t>
            </a:r>
            <a:r>
              <a:rPr lang="pt-BR" dirty="0" smtClean="0"/>
              <a:t>UBS, mas </a:t>
            </a:r>
            <a:r>
              <a:rPr lang="pt-BR" dirty="0"/>
              <a:t>também do município em </a:t>
            </a:r>
            <a:r>
              <a:rPr lang="pt-BR" dirty="0" smtClean="0"/>
              <a:t>geral.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01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971600"/>
            <a:ext cx="8928992" cy="579503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altLang="en-US" sz="2000" b="1" u="sng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Objetivo 2</a:t>
            </a:r>
            <a:r>
              <a:rPr lang="pt-BR" altLang="en-US" sz="20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Melhorar a qualidade da atenção ao Pré-Natal e Puerpério</a:t>
            </a:r>
            <a:r>
              <a:rPr lang="pt-BR" altLang="en-US" sz="2000" b="1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 </a:t>
            </a:r>
          </a:p>
          <a:p>
            <a:pPr algn="just">
              <a:buNone/>
            </a:pPr>
            <a:r>
              <a:rPr lang="pt-BR" altLang="en-US" sz="2000" b="1" u="sng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Meta </a:t>
            </a:r>
            <a:r>
              <a:rPr lang="pt-BR" altLang="en-US" sz="2000" b="1" u="sng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2.8:</a:t>
            </a:r>
            <a:r>
              <a:rPr lang="pt-BR" altLang="en-US" sz="2000" b="1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 </a:t>
            </a:r>
            <a:r>
              <a:rPr lang="pt-BR" altLang="en-US" sz="2000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Garantir a primeira consulta odontológica programática para 100% das gestantes</a:t>
            </a:r>
            <a:r>
              <a:rPr lang="pt-BR" altLang="en-US" sz="2000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.</a:t>
            </a:r>
            <a:endParaRPr lang="pt-BR" altLang="en-US" sz="2000" dirty="0">
              <a:latin typeface="Arial" panose="020B0604020202020204" pitchFamily="34" charset="0"/>
              <a:ea typeface="Calibri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 2.8: Proporção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gestantes com primeira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consulta odontológica programática.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92" y="3573016"/>
            <a:ext cx="4771047" cy="328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tângulo 6"/>
          <p:cNvSpPr/>
          <p:nvPr/>
        </p:nvSpPr>
        <p:spPr>
          <a:xfrm>
            <a:off x="5292080" y="4638427"/>
            <a:ext cx="363589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1º mês: 03 (30,0%);</a:t>
            </a:r>
          </a:p>
          <a:p>
            <a:pPr algn="just"/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2º mês: 07 (31,8%);</a:t>
            </a:r>
          </a:p>
          <a:p>
            <a:pPr algn="just"/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3º mês: 20 (90,9%). </a:t>
            </a:r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0" y="-171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27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971600"/>
            <a:ext cx="9036496" cy="58864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altLang="en-US" sz="2200" b="1" u="sng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Objetivo 2</a:t>
            </a:r>
            <a:r>
              <a:rPr lang="pt-BR" altLang="en-US" sz="22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Melhorar a qualidade da atenção ao Pré-Natal e Puerpério</a:t>
            </a:r>
            <a:r>
              <a:rPr lang="pt-BR" altLang="en-US" sz="2200" b="1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altLang="en-US" sz="2200" b="1" u="sng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Meta </a:t>
            </a:r>
            <a:r>
              <a:rPr lang="pt-BR" altLang="en-US" sz="2200" b="1" u="sng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2.9:</a:t>
            </a:r>
            <a:r>
              <a:rPr lang="pt-BR" altLang="en-US" sz="2200" b="1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 </a:t>
            </a:r>
            <a:r>
              <a:rPr lang="pt-BR" altLang="en-US" sz="2200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Examinar as mamas em 100% das puérperas cadastradas no </a:t>
            </a:r>
            <a:r>
              <a:rPr lang="pt-BR" altLang="en-US" sz="2200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Programa </a:t>
            </a:r>
            <a:r>
              <a:rPr lang="pt-BR" altLang="en-US" sz="2200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de Pré-Natal e </a:t>
            </a:r>
            <a:r>
              <a:rPr lang="pt-BR" altLang="en-US" sz="2200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Puerpério.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 2.9: Proporção de puérperas que tiveram as mamas examinadas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07504" y="4077072"/>
            <a:ext cx="882047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Nos três meses que durou a intervenção a proporção de puérperas que tiveram as mamas examinadas foi de um 100%, sendo no primeiro mês 2 puérperas, no segundo mês 10 e no terceiro mês 13 puérperas.</a:t>
            </a:r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0" y="-171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83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971600"/>
            <a:ext cx="8928992" cy="58864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altLang="en-US" sz="2200" u="sng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Objetivo </a:t>
            </a:r>
            <a:r>
              <a:rPr lang="pt-BR" altLang="en-US" sz="2200" u="sng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2</a:t>
            </a:r>
            <a:r>
              <a:rPr lang="pt-BR" altLang="en-US" sz="22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Melhorar a qualidade da atenção ao Pré-Natal e Puerpério</a:t>
            </a:r>
            <a:r>
              <a:rPr lang="pt-BR" altLang="en-US" sz="2200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altLang="en-US" sz="2200" u="sng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Meta 2.10:</a:t>
            </a:r>
            <a:r>
              <a:rPr lang="pt-BR" altLang="en-US" sz="2200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 Examinar o abdome em 100% das puérperas cadastradas no Programa de Pré-Natal e Puerpério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 2.10: Proporção de puérperas que tiveram o abdome avaliado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</a:pPr>
            <a:endParaRPr lang="pt-B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</a:pPr>
            <a:endParaRPr lang="pt-B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61764" y="4165319"/>
            <a:ext cx="882047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Nos três meses que durou a intervenção a proporção de puérperas que tiveram o abdome avaliado foi de 100%, sendo no primeiro mês 2 puérperas, no segundo mês 10 e no terceiro mês 13 puérperas.</a:t>
            </a:r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0" y="-171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15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71600"/>
            <a:ext cx="9144000" cy="5769768"/>
          </a:xfrm>
        </p:spPr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pt-BR" altLang="en-US" sz="2200" b="1" u="sng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Objetivo 2</a:t>
            </a:r>
            <a:r>
              <a:rPr lang="pt-BR" altLang="en-US" sz="22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Melhorar a qualidade da atenção ao Pré-Natal e Puerpério</a:t>
            </a:r>
            <a:r>
              <a:rPr lang="pt-BR" altLang="en-US" sz="2200" b="1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 </a:t>
            </a:r>
          </a:p>
          <a:p>
            <a:pPr marL="0" algn="just">
              <a:spcBef>
                <a:spcPts val="0"/>
              </a:spcBef>
              <a:buNone/>
            </a:pPr>
            <a:r>
              <a:rPr lang="pt-BR" altLang="en-US" sz="2200" b="1" u="sng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Meta 2.11:</a:t>
            </a:r>
            <a:r>
              <a:rPr lang="pt-BR" altLang="en-US" sz="2200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 Realizar exame ginecológico em 100% das puérperas cadastradas no Programa de Pré-Natal e </a:t>
            </a:r>
            <a:r>
              <a:rPr lang="pt-BR" altLang="en-US" sz="2200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Puerpério.</a:t>
            </a:r>
            <a:endParaRPr lang="pt-BR" altLang="en-US" sz="2200" dirty="0">
              <a:latin typeface="Arial" panose="020B0604020202020204" pitchFamily="34" charset="0"/>
              <a:ea typeface="Calibri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 2.11: Proporção de puérperas que realizaram exame ginecológico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spcBef>
                <a:spcPts val="0"/>
              </a:spcBef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07504" y="3861048"/>
            <a:ext cx="882047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Nos três meses que durou a intervenção a proporção de puérperas nas quais se realizaram o exame ginecológico foi de 100%, sendo no primeiro mês 2 puérperas examinadas, no segundo mês 10 e no terceiro mês 13 puérperas examinadas.</a:t>
            </a:r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0" y="-171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77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71600"/>
            <a:ext cx="9144000" cy="5886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altLang="en-US" sz="1800" b="1" u="sng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Objetivo </a:t>
            </a:r>
            <a:r>
              <a:rPr lang="pt-BR" altLang="en-US" sz="1800" b="1" u="sng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2</a:t>
            </a:r>
            <a:r>
              <a:rPr lang="pt-BR" altLang="en-US" sz="18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Melhorar a qualidade da atenção ao Pré-Natal e Puerpério</a:t>
            </a:r>
            <a:r>
              <a:rPr lang="pt-BR" altLang="en-US" sz="1800" b="1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 </a:t>
            </a:r>
          </a:p>
          <a:p>
            <a:pPr algn="just">
              <a:buNone/>
            </a:pPr>
            <a:r>
              <a:rPr lang="pt-BR" altLang="en-US" sz="1800" b="1" u="sng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Meta 2.12:</a:t>
            </a:r>
            <a:r>
              <a:rPr lang="pt-BR" altLang="en-US" sz="1800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 Avaliar o estado psíquico em 100% das puérperas cadastradas no Programa de Pré-Natal e Puerpério</a:t>
            </a:r>
            <a:endParaRPr lang="pt-BR" sz="1800" dirty="0" smtClean="0"/>
          </a:p>
          <a:p>
            <a:pPr marL="0" indent="0"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 2.12: Proporção de puérperas com avaliação do estado psíquico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32160" y="3606988"/>
            <a:ext cx="900433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Nos três meses que durou a intervenção a proporção de puérperas com avaliação do estado psíquico foi de 100%, sendo no primeiro mês 2 puérperas avaliadas, no segundo mês 10 e no terceiro mês 13 puérperas avaliadas.</a:t>
            </a:r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0" y="-171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28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71600"/>
            <a:ext cx="9144000" cy="5769768"/>
          </a:xfrm>
        </p:spPr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pt-BR" altLang="en-US" sz="2200" b="1" u="sng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Objetivo 2</a:t>
            </a:r>
            <a:r>
              <a:rPr lang="pt-BR" altLang="en-US" sz="22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Melhorar a qualidade da atenção ao Pré-Natal e Puerpério</a:t>
            </a:r>
            <a:r>
              <a:rPr lang="pt-BR" altLang="en-US" sz="2200" b="1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 </a:t>
            </a:r>
          </a:p>
          <a:p>
            <a:pPr marL="0" algn="just">
              <a:spcBef>
                <a:spcPts val="0"/>
              </a:spcBef>
              <a:buNone/>
            </a:pPr>
            <a:r>
              <a:rPr lang="pt-BR" altLang="en-US" sz="2200" b="1" u="sng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Meta </a:t>
            </a:r>
            <a:r>
              <a:rPr lang="pt-BR" altLang="en-US" sz="2200" b="1" u="sng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2.13:</a:t>
            </a:r>
            <a:r>
              <a:rPr lang="pt-BR" altLang="en-US" sz="2200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Proporção de puérperas com avaliação  para intercorrências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 2.13: Avaliar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intercorrências em 100% das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puérperas cadastradas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no Programa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Pré-Natal e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Puerpério.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834" y="3614970"/>
            <a:ext cx="903066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Nos três meses que durou a intervenção a proporção de puérperas com avaliação para intercorrências foi de 100%, sendo no primeiro mês 2 puérperas avaliadas, no segundo mês 10 e no terceiro mês 13 puérperas avaliadas </a:t>
            </a:r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0" y="-171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03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altLang="en-US" sz="2200" b="1" u="sng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Objetivo </a:t>
            </a:r>
            <a:r>
              <a:rPr lang="pt-BR" altLang="en-US" sz="2200" b="1" u="sng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2</a:t>
            </a:r>
            <a:r>
              <a:rPr lang="pt-BR" altLang="en-US" sz="22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Melhorar a qualidade da atenção ao Pré-Natal e Puerpério</a:t>
            </a:r>
            <a:r>
              <a:rPr lang="pt-BR" altLang="en-US" sz="2200" b="1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 </a:t>
            </a:r>
          </a:p>
          <a:p>
            <a:pPr algn="just">
              <a:buNone/>
            </a:pPr>
            <a:r>
              <a:rPr lang="pt-BR" altLang="en-US" sz="2200" b="1" u="sng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Meta </a:t>
            </a:r>
            <a:r>
              <a:rPr lang="pt-BR" altLang="en-US" sz="2200" b="1" u="sng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2.14:</a:t>
            </a:r>
            <a:r>
              <a:rPr lang="pt-BR" altLang="en-US" sz="2200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Prescrever  a 100% das puérperas um dos métodos de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anticoncepção.</a:t>
            </a:r>
          </a:p>
          <a:p>
            <a:pPr marL="0" indent="0"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 2.14: Proporção de puérperas que receberam prescrição de algum método de anticoncepção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0454" y="3933056"/>
            <a:ext cx="893403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Nos três meses que durou a intervenção a proporção de puérperas  que receberam prescrição de algum método de anticoncepção foi de 100%, sendo no primeiro mês 2 puérperas com anticoncepção prescrita, no segundo mês 10 e no terceiro mês 13 puérperas </a:t>
            </a:r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0" y="-171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05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71600"/>
            <a:ext cx="9036496" cy="576976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altLang="en-US" sz="2200" b="1" u="sng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Objetivo </a:t>
            </a:r>
            <a:r>
              <a:rPr lang="pt-BR" altLang="en-US" sz="2200" b="1" u="sng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3</a:t>
            </a:r>
            <a:r>
              <a:rPr lang="pt-BR" altLang="en-US" sz="22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Melhorar a adesão ao Programa de Pré-Natal e Puerpério</a:t>
            </a:r>
            <a:endParaRPr lang="pt-BR" altLang="en-US" sz="2200" b="1" dirty="0">
              <a:latin typeface="Arial" panose="020B0604020202020204" pitchFamily="34" charset="0"/>
              <a:ea typeface="Calibri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altLang="en-US" sz="2200" b="1" u="sng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Meta </a:t>
            </a:r>
            <a:r>
              <a:rPr lang="pt-BR" altLang="en-US" sz="2200" b="1" u="sng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3.1:</a:t>
            </a:r>
            <a:r>
              <a:rPr lang="pt-BR" altLang="en-US" sz="2200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Realizar busca ativa de 100% das gestantes faltosas às consultas de pré-natal.</a:t>
            </a:r>
            <a:endParaRPr lang="pt-B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 3.1: Proporção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de gestantes faltosas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às consultas que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receberam busca ativa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35536" y="4437112"/>
            <a:ext cx="882047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Nos três meses que durou a intervenção não apresentamos gestantes faltosas a consultas.</a:t>
            </a:r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0" y="-171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40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971600"/>
            <a:ext cx="9036496" cy="58864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altLang="en-US" sz="2200" b="1" u="sng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Objetivo </a:t>
            </a:r>
            <a:r>
              <a:rPr lang="pt-BR" altLang="en-US" sz="2200" b="1" u="sng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3</a:t>
            </a:r>
            <a:r>
              <a:rPr lang="pt-BR" altLang="en-US" sz="22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Melhorar a adesão ao Programa de Pré-Natal e Puerpério</a:t>
            </a:r>
            <a:endParaRPr lang="pt-BR" altLang="en-US" sz="2200" b="1" dirty="0">
              <a:latin typeface="Arial" panose="020B0604020202020204" pitchFamily="34" charset="0"/>
              <a:ea typeface="Calibri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altLang="en-US" sz="2200" b="1" u="sng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Meta </a:t>
            </a:r>
            <a:r>
              <a:rPr lang="pt-BR" altLang="en-US" sz="2200" b="1" u="sng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3.2:</a:t>
            </a:r>
            <a:r>
              <a:rPr lang="pt-BR" altLang="en-US" sz="2200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Realizar busca ativa em 100% das puérperas que não fizeram a consulta de puerpério até 30 dias após o parto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 3.2: Proporção de puérperas que não fizeram a consulta de puerpério até 30 dias após o parto e que foram buscadas pelo serviço</a:t>
            </a:r>
          </a:p>
          <a:p>
            <a:pPr marL="0" indent="0" algn="just">
              <a:spcBef>
                <a:spcPts val="0"/>
              </a:spcBef>
            </a:pPr>
            <a:endParaRPr lang="pt-B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</a:pPr>
            <a:endParaRPr lang="pt-B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05064"/>
            <a:ext cx="4579712" cy="2852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tângulo 6"/>
          <p:cNvSpPr/>
          <p:nvPr/>
        </p:nvSpPr>
        <p:spPr>
          <a:xfrm>
            <a:off x="5004048" y="4149080"/>
            <a:ext cx="38519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1º mês: 0 (zero)</a:t>
            </a:r>
          </a:p>
          <a:p>
            <a:pPr algn="just"/>
            <a:r>
              <a:rPr lang="pt-B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2º mês: 2 puérperas (100%) não fizeram consulta até os 30 dias após o parto. </a:t>
            </a:r>
          </a:p>
          <a:p>
            <a:pPr algn="just"/>
            <a:r>
              <a:rPr lang="pt-B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3º mês: 03 (100%) precisaram da busca ativa.</a:t>
            </a:r>
            <a:endParaRPr lang="pt-BR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0" y="-171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08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971600"/>
            <a:ext cx="8820472" cy="576976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altLang="en-US" sz="2200" b="1" u="sng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Objetivo </a:t>
            </a:r>
            <a:r>
              <a:rPr lang="pt-BR" altLang="en-US" sz="2200" b="1" u="sng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4</a:t>
            </a:r>
            <a:r>
              <a:rPr lang="pt-BR" altLang="en-US" sz="22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Melhorar o registro do Programa de Pré-Natal e Puerpério</a:t>
            </a:r>
            <a:endParaRPr lang="pt-BR" altLang="en-US" sz="2200" b="1" dirty="0">
              <a:latin typeface="Arial" panose="020B0604020202020204" pitchFamily="34" charset="0"/>
              <a:ea typeface="Calibri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altLang="en-US" sz="2200" b="1" u="sng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Meta </a:t>
            </a:r>
            <a:r>
              <a:rPr lang="pt-BR" altLang="en-US" sz="2200" b="1" u="sng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4.1:</a:t>
            </a:r>
            <a:r>
              <a:rPr lang="pt-BR" altLang="en-US" sz="2200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Manter registro na ficha de acompanhamento/espelho de pré-natal em 100% das gestantes.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 4.1: Proporção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de gestantes com registro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na ficha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acompanhamento/espelho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pré-natal.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0" y="4291248"/>
            <a:ext cx="896448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Nos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três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meses que durou a intervenção a proporção 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gestantes com registro na ficha de acompanhamento/espelho foi de 100%, sendo no primeiro mês 10 gestantes, no segundo mês 22 gestantes e no terceiro mês 22 gestantes que se registraram na ficha de acompanhamento. </a:t>
            </a:r>
            <a:endParaRPr lang="pt-BR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0" y="-171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15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600200"/>
            <a:ext cx="8784976" cy="4565104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Betânia do Piauí</a:t>
            </a: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Localização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Sudeste do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estado Piauí.</a:t>
            </a: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População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total: 6015 habitantes - (Betânia, 2014).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Extensão Territorial: Ocupa uma área de 580.913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km²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Serviço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saúde no município: </a:t>
            </a:r>
          </a:p>
          <a:p>
            <a:pPr marL="0" indent="0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Unidade de ESF (2 Rural, 1 Urbana)</a:t>
            </a:r>
          </a:p>
          <a:p>
            <a:pPr marL="0" indent="0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Academia de Saúde </a:t>
            </a:r>
          </a:p>
          <a:p>
            <a:pPr marL="0" indent="0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 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NASF</a:t>
            </a:r>
          </a:p>
          <a:p>
            <a:pPr marL="0" indent="0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 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Laboratório Clínico (Privado conveniado com o SUS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/>
          </a:bodyPr>
          <a:lstStyle/>
          <a:p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 - caracterização da saúde no município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83639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971600"/>
            <a:ext cx="8928992" cy="576976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altLang="en-US" sz="2200" b="1" u="sng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Objetivo </a:t>
            </a:r>
            <a:r>
              <a:rPr lang="pt-BR" altLang="en-US" sz="2200" b="1" u="sng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4</a:t>
            </a:r>
            <a:r>
              <a:rPr lang="pt-BR" altLang="en-US" sz="22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Melhorar o registro do Programa de Pré-Natal e Puerpério</a:t>
            </a:r>
            <a:endParaRPr lang="pt-BR" altLang="en-US" sz="2200" b="1" dirty="0">
              <a:latin typeface="Arial" panose="020B0604020202020204" pitchFamily="34" charset="0"/>
              <a:ea typeface="Calibri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altLang="en-US" sz="2200" b="1" u="sng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Meta </a:t>
            </a:r>
            <a:r>
              <a:rPr lang="pt-BR" altLang="en-US" sz="2200" b="1" u="sng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4.2:</a:t>
            </a:r>
            <a:r>
              <a:rPr lang="pt-BR" altLang="en-US" sz="2200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Manter registro na ficha de acompanhamento do Programa de Pré-Natal e Puerpério 100% das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puérperas.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 4.2: Proporção de puérperas com registro na ficha de acompanhamento do Programa de Pré-Natal e Puerpério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</a:pPr>
            <a:endParaRPr lang="pt-B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</a:pPr>
            <a:endParaRPr lang="pt-B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</a:pPr>
            <a:endParaRPr lang="pt-B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79512" y="4149080"/>
            <a:ext cx="8748464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Nos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três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meses que durou a intervenção a proporção 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puérperas com registro na ficha de acompanhamento do programa pré-natal foi de 100%, sendo no primeiro mês 2 puérperas, no segundo mês 10 puérperas e no terceiro mês 13 puérperas que se registraram na ficha de acompanhamento do programa pré-natal.</a:t>
            </a:r>
            <a:r>
              <a:rPr lang="pt-B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0" y="-171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31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971600"/>
            <a:ext cx="8820472" cy="576976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altLang="en-US" sz="2200" b="1" u="sng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Objetivo </a:t>
            </a:r>
            <a:r>
              <a:rPr lang="pt-BR" altLang="en-US" sz="2200" b="1" u="sng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5</a:t>
            </a:r>
            <a:r>
              <a:rPr lang="pt-BR" altLang="en-US" sz="22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Realizar avaliação de </a:t>
            </a:r>
            <a:r>
              <a:rPr lang="pt-BR" altLang="en-US" sz="2200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risco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altLang="en-US" sz="2200" b="1" u="sng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Meta 5.1:</a:t>
            </a:r>
            <a:r>
              <a:rPr lang="pt-BR" altLang="en-US" sz="2200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Avaliar risco gestacional em 100% das gestantes.</a:t>
            </a:r>
          </a:p>
          <a:p>
            <a:pPr marL="0" indent="0"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 5.1: Proporção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de gestantes com avaliação de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risco gestacional.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91214" y="4797152"/>
            <a:ext cx="905278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Nos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três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meses que durou a intervenção a proporção 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gestantes com avaliação do risco gestacional foi de 100%, sendo no primeiro mês 10 grávidas avaliadas, no segundo mês 22 gestantes, no terceiro mês 22 gestantes que se avaliaram com respeito ao risco gestacional.</a:t>
            </a:r>
            <a:endParaRPr lang="pt-BR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0" y="-171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42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971600"/>
            <a:ext cx="8928992" cy="576976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altLang="en-US" sz="2200" b="1" u="sng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Objetivo </a:t>
            </a:r>
            <a:r>
              <a:rPr lang="pt-BR" altLang="en-US" sz="2200" b="1" u="sng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6</a:t>
            </a:r>
            <a:r>
              <a:rPr lang="pt-BR" altLang="en-US" sz="22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Promover a saúde no </a:t>
            </a:r>
            <a:r>
              <a:rPr lang="pt-BR" altLang="en-US" sz="2200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Pré-natal e Puerpério.</a:t>
            </a:r>
            <a:endParaRPr lang="pt-BR" altLang="en-US" sz="22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altLang="en-US" sz="2200" b="1" u="sng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Meta </a:t>
            </a:r>
            <a:r>
              <a:rPr lang="pt-BR" altLang="en-US" sz="2200" b="1" u="sng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6.1:</a:t>
            </a:r>
            <a:r>
              <a:rPr lang="pt-BR" altLang="en-US" sz="2200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Garantir a 100% das gestantes orientação nutricional durante a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gestação.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 6.1: Proporção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de gestantes que receberam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orientação nutricional.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11558" y="4221088"/>
            <a:ext cx="882047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Nos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três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meses que durou a intervenção a proporção 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gestantes que receberam orientação nutricional foi de 100%, sendo no primeiro mês 10 grávidas orientadas, no segundo mês 22 gestantes, no terceiro mês 22 gestantes que se orientaram. </a:t>
            </a:r>
            <a:r>
              <a:rPr lang="pt-B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0" y="-171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83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971600"/>
            <a:ext cx="8820472" cy="576976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altLang="en-US" sz="2200" b="1" u="sng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Objetivo </a:t>
            </a:r>
            <a:r>
              <a:rPr lang="pt-BR" altLang="en-US" sz="2200" b="1" u="sng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6</a:t>
            </a:r>
            <a:r>
              <a:rPr lang="pt-BR" altLang="en-US" sz="22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Promover a saúde no </a:t>
            </a:r>
            <a:r>
              <a:rPr lang="pt-BR" altLang="en-US" sz="2200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Pré-natal e Puerpério.</a:t>
            </a:r>
            <a:endParaRPr lang="pt-BR" altLang="en-US" sz="22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altLang="en-US" sz="2200" b="1" u="sng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Meta </a:t>
            </a:r>
            <a:r>
              <a:rPr lang="pt-BR" altLang="en-US" sz="2200" b="1" u="sng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6.2:</a:t>
            </a:r>
            <a:r>
              <a:rPr lang="pt-BR" altLang="en-US" sz="2200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Orientar o aleitamento materno a 100% das gestantes.</a:t>
            </a:r>
            <a:endParaRPr lang="pt-B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 6.2: Proporção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de gestantes que receberam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orientação 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sobre aleitamento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materno.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t-B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t-B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t-B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rtl="1">
              <a:spcBef>
                <a:spcPts val="0"/>
              </a:spcBef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6" y="3518341"/>
            <a:ext cx="4559764" cy="3309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tângulo 7"/>
          <p:cNvSpPr/>
          <p:nvPr/>
        </p:nvSpPr>
        <p:spPr>
          <a:xfrm>
            <a:off x="5076056" y="4437112"/>
            <a:ext cx="3888432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1º mês: 7 (70%) </a:t>
            </a:r>
          </a:p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2º mês: 19 (86,4%)</a:t>
            </a:r>
          </a:p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3º mês: 22 (100%)</a:t>
            </a:r>
            <a:r>
              <a:rPr lang="pt-B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0" y="-171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79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07504" y="971600"/>
            <a:ext cx="9036496" cy="576976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altLang="en-US" sz="2200" b="1" u="sng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Objetivo 6</a:t>
            </a:r>
            <a:r>
              <a:rPr lang="pt-BR" altLang="en-US" sz="22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Promover a saúde no Pré-natal e Puerpério.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altLang="en-US" sz="2200" b="1" u="sng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Meta </a:t>
            </a:r>
            <a:r>
              <a:rPr lang="pt-BR" altLang="en-US" sz="2200" b="1" u="sng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6.3:</a:t>
            </a:r>
            <a:r>
              <a:rPr lang="pt-BR" altLang="en-US" sz="2200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Orientar 100% das gestantes sobre os cuidados com o recém-nascido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 6.3: Proporção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de gestantes que receberam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orientação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sobre cuidados com o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recém-nascido.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77072"/>
            <a:ext cx="4789376" cy="2780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0" y="-171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076056" y="4725144"/>
            <a:ext cx="3888432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1º mês: 7 (70%) </a:t>
            </a:r>
          </a:p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2º mês: 19 (86,4%)</a:t>
            </a:r>
          </a:p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3º mês: 22 (100%)</a:t>
            </a:r>
            <a:r>
              <a:rPr lang="pt-B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43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971600"/>
            <a:ext cx="8820472" cy="576976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altLang="en-US" sz="2200" b="1" u="sng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Objetivo 6</a:t>
            </a:r>
            <a:r>
              <a:rPr lang="pt-BR" altLang="en-US" sz="22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Promover a saúde no Pré-natal e Puerpério.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altLang="en-US" sz="2200" b="1" u="sng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Meta </a:t>
            </a:r>
            <a:r>
              <a:rPr lang="pt-BR" altLang="en-US" sz="2200" b="1" u="sng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6.4:</a:t>
            </a:r>
            <a:r>
              <a:rPr lang="pt-BR" altLang="en-US" sz="2200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Orientar 100% das gestantes sobre anticoncepção após o parto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 6.4: Proporção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de gestantes que receberam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orientação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sobre anticoncepção após o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parto.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862" y="3573016"/>
            <a:ext cx="4849262" cy="328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tângulo 5"/>
          <p:cNvSpPr/>
          <p:nvPr/>
        </p:nvSpPr>
        <p:spPr>
          <a:xfrm>
            <a:off x="5076056" y="4330169"/>
            <a:ext cx="36358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1º mês: 6 (60,0%);</a:t>
            </a:r>
          </a:p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2º mês: 8 (81,8%);</a:t>
            </a:r>
          </a:p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3º mês: 22 (100%).</a:t>
            </a:r>
            <a:endParaRPr lang="pt-BR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0" y="-171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17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971600"/>
            <a:ext cx="9036496" cy="188133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altLang="en-US" sz="2200" b="1" u="sng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Objetivo 6</a:t>
            </a:r>
            <a:r>
              <a:rPr lang="pt-BR" altLang="en-US" sz="22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Promover a saúde no Pré-natal e Puerpério.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altLang="en-US" sz="2200" b="1" u="sng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Meta </a:t>
            </a:r>
            <a:r>
              <a:rPr lang="pt-BR" altLang="en-US" sz="2200" b="1" u="sng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6.5:</a:t>
            </a:r>
            <a:r>
              <a:rPr lang="pt-BR" altLang="en-US" sz="2200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Orientar 100% das gestantes sobre os riscos do tabagismo e do uso de álcool e drogas na gestação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 6.5: Proporção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de gestantes que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receberam orientação sobre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os riscos do tabagismo e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do uso 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de álcool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 drogas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gestação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94" y="4437112"/>
            <a:ext cx="9036002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Nos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três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meses que durou a intervenção a proporção 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gestantes que receberam orientação sobre o risco do tabagismo e do uso de álcool e outras drogas na gestação foi de 100%, sendo no primeiro mês 10 grávidas orientadas, no segundo mês 22 e no terceiro mês 22 gestantes que se orientaram.</a:t>
            </a:r>
            <a:r>
              <a:rPr lang="pt-B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0" y="-171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4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971600"/>
            <a:ext cx="8928992" cy="166531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altLang="en-US" sz="2200" b="1" u="sng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Objetivo 6</a:t>
            </a:r>
            <a:r>
              <a:rPr lang="pt-BR" altLang="en-US" sz="22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Promover a saúde no Pré-natal e Puerpério.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altLang="en-US" sz="2200" b="1" u="sng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Meta </a:t>
            </a:r>
            <a:r>
              <a:rPr lang="pt-BR" altLang="en-US" sz="2200" b="1" u="sng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6.6:</a:t>
            </a:r>
            <a:r>
              <a:rPr lang="pt-BR" altLang="en-US" sz="2200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Orientar 100%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das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gestantes sobre higiene bucal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 6.6: Proporção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de gestantes que receberam 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orientação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sobre higiene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bucal.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7504" y="3645024"/>
            <a:ext cx="882047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Nos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três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meses que durou a intervenção a proporção 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gestantes que receberam orientação sobre higiene bucal foi de 100%, sendo no primeiro mês 10 grávidas orientadas, no segundo mês 22 e no terceiro mês 22 gestantes que se orientaram. </a:t>
            </a:r>
            <a:endParaRPr lang="pt-BR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0" y="-171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02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971600"/>
            <a:ext cx="8928992" cy="58864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altLang="en-US" sz="2200" b="1" u="sng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Objetivo 6</a:t>
            </a:r>
            <a:r>
              <a:rPr lang="pt-BR" altLang="en-US" sz="22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Promover a saúde no Pré-natal e Puerpério.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altLang="en-US" sz="2200" b="1" u="sng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Meta </a:t>
            </a:r>
            <a:r>
              <a:rPr lang="pt-BR" altLang="en-US" sz="2200" b="1" u="sng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6.7:</a:t>
            </a:r>
            <a:r>
              <a:rPr lang="pt-BR" altLang="en-US" sz="2200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Orientar 100% das puérperas cadastradas no Programa de Pré-Natal e Puerpério sobre os cuidados do recém-nascido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 6.7: Proporção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de puérperas que receberam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orientação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sobre os cuidados do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recém-nascido.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07504" y="4365104"/>
            <a:ext cx="90364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Nos três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meses que durou a intervenção a proporção 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puérperas que receberam orientação sobre os cuidados do recém-nascido foi de 100%, sendo no primeiro mês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puérperas, no segundo mês 10 e no terceiro mês 13 puérperas orientadas. </a:t>
            </a:r>
            <a:endParaRPr lang="pt-BR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0" y="-171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96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268760"/>
            <a:ext cx="9036496" cy="558924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altLang="en-US" sz="2200" b="1" u="sng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Objetivo 6</a:t>
            </a:r>
            <a:r>
              <a:rPr lang="pt-BR" altLang="en-US" sz="22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Promover a saúde no Pré-natal e Puerpério.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altLang="en-US" sz="2200" b="1" u="sng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Meta </a:t>
            </a:r>
            <a:r>
              <a:rPr lang="pt-BR" altLang="en-US" sz="2200" b="1" u="sng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6.8:</a:t>
            </a:r>
            <a:r>
              <a:rPr lang="pt-BR" altLang="en-US" sz="2200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Orientar 100% das puérperas cadastradas no Programa de Pré-Natal e Puerpério sobre aleitamento materno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exclusivo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 6.8: Proporção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de puérperas que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receberam orientação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sobre aleitamento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materno exclusivo.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0948" y="5301208"/>
            <a:ext cx="90055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Nos três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meses que durou a intervenção a proporção 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puérperas que receberam orientação sobre aleitamento materno foi de 100%, sendo no primeiro mês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puérperas que se orientaram, no segundo mês 10 e no terceiro mês 13 puérperas orientadas.</a:t>
            </a:r>
            <a:endParaRPr lang="pt-BR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0" y="-171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08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5112568"/>
          </a:xfrm>
        </p:spPr>
        <p:txBody>
          <a:bodyPr>
            <a:normAutofit fontScale="40000" lnSpcReduction="20000"/>
          </a:bodyPr>
          <a:lstStyle/>
          <a:p>
            <a:r>
              <a:rPr lang="pt-BR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Localização</a:t>
            </a: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: A UBS Gov. Dirceu Arcoverde </a:t>
            </a:r>
            <a:r>
              <a:rPr lang="pt-BR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está </a:t>
            </a: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localizada no centro da cidade do município.</a:t>
            </a:r>
          </a:p>
          <a:p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Localização da ESF: Na mesma UBS.</a:t>
            </a:r>
          </a:p>
          <a:p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População Total do ESF 2232, (</a:t>
            </a:r>
            <a:r>
              <a:rPr lang="pt-BR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1109 </a:t>
            </a: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Masculinos e 1123 Femininas). </a:t>
            </a:r>
          </a:p>
          <a:p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Total de famílias da ESF: 669 famílias</a:t>
            </a:r>
          </a:p>
          <a:p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A ESF </a:t>
            </a:r>
            <a:r>
              <a:rPr lang="pt-BR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está </a:t>
            </a: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composta por:</a:t>
            </a:r>
          </a:p>
          <a:p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      1 médico</a:t>
            </a:r>
          </a:p>
          <a:p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      1 </a:t>
            </a:r>
            <a:r>
              <a:rPr lang="pt-BR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Enfermeiro</a:t>
            </a: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      1 Técnico de enfermagem</a:t>
            </a:r>
          </a:p>
          <a:p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       1 Odontólogo</a:t>
            </a:r>
          </a:p>
          <a:p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       1 Técnica de  saúde bucal</a:t>
            </a:r>
          </a:p>
          <a:p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       6  Agentes comunitário de saúde</a:t>
            </a:r>
          </a:p>
          <a:p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       1 </a:t>
            </a:r>
            <a:r>
              <a:rPr lang="pt-BR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Motorista.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" name="Título 3"/>
          <p:cNvSpPr txBox="1">
            <a:spLocks/>
          </p:cNvSpPr>
          <p:nvPr/>
        </p:nvSpPr>
        <p:spPr>
          <a:xfrm>
            <a:off x="179512" y="274638"/>
            <a:ext cx="87849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 - caracterização da UBS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64306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71600"/>
            <a:ext cx="9036496" cy="58864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altLang="en-US" sz="2200" u="sng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Objetivo 6</a:t>
            </a:r>
            <a:r>
              <a:rPr lang="pt-BR" altLang="en-US" sz="22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Promover a saúde no Pré-natal e Puerpério.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altLang="en-US" sz="2200" u="sng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Meta </a:t>
            </a:r>
            <a:r>
              <a:rPr lang="pt-BR" altLang="en-US" sz="2200" u="sng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6.9</a:t>
            </a:r>
            <a:r>
              <a:rPr lang="pt-BR" altLang="en-US" sz="2200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: Orientar 100% das puérperas cadastradas no Programa de Pré-Natal e Puerpério sobre planejamento familiar</a:t>
            </a:r>
            <a:r>
              <a:rPr lang="pt-BR" altLang="en-US" sz="2200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 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 6.9: Proporção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de puérperas que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receberam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orientação sobre planejamento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família.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61764" y="5013176"/>
            <a:ext cx="882047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Nos três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meses que durou a intervenção a proporção 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puérperas que receberam orientação sobre  o planejamento familiar foi de 100%, sendo no primeiro mês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puérperas que se orientaram, no segundo mês 10 e no terceiro mês 13 puérperas orientadas. </a:t>
            </a:r>
            <a:r>
              <a:rPr lang="pt-B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0" y="-171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77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Importância da intervenção para  a equipe de saúde. </a:t>
            </a:r>
          </a:p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Demostrou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importância que tem o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trabalho em conjunto com todos integrantes da equipe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com boa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organização, responsabilidade e profissionalismo,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traçando-se metas para alcançar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os mesmos objetivos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 conseguindo desta maneira 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 que se alcançaram.</a:t>
            </a:r>
            <a:r>
              <a:rPr lang="pt-B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286000" y="172084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02470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411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Importância da intervenção para o serviço:</a:t>
            </a:r>
          </a:p>
          <a:p>
            <a:pPr marL="0" indent="0" algn="just">
              <a:buNone/>
            </a:pPr>
            <a:endParaRPr lang="pt-BR" sz="28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Propiciou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implantação do protocolo que antes não se utilizava, o qual nos permitiu o monitoramento periódico destas ações segundo o que estabelece o programa de atenção pré-natal proporcionado pelo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SUS.</a:t>
            </a:r>
            <a:endParaRPr lang="pt-BR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286000" y="172084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57200" y="-171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84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268760"/>
            <a:ext cx="8964488" cy="53285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mportância da intervenção para a comunidade:</a:t>
            </a:r>
          </a:p>
          <a:p>
            <a:pPr marL="0" indent="0" algn="just">
              <a:buNone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Propiciou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uma maior conscientização da importância de fazer um pré-natal adequado, além de garantir uma gestação saudável e um parto seguro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Foi esclarecido dúvidas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das futuras mamães as quais aprenderam a conhecer seus possíveis riscos durante este período tão sensível, o que de alguma maneira enriqueceu a cultura sanitária com as informações que ocorreram nas diferentes atividades educativas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oferecidas.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57200" y="-171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22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Ações que devem ser mantidas na rotina diária dos profissionais.</a:t>
            </a:r>
          </a:p>
          <a:p>
            <a:pPr marL="0" indent="0" algn="just">
              <a:buNone/>
            </a:pPr>
            <a:endParaRPr lang="pt-BR" sz="28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Tendo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em conta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sucesso da intervenção devem ser permanecidas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na rotina dos  profissionais diferentes ações. </a:t>
            </a:r>
          </a:p>
          <a:p>
            <a:pPr algn="just">
              <a:buFontTx/>
              <a:buChar char="-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Manteremos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 bom acolhimento e o cadastramento desta população na UBS garantindo o controle e o resguardo no arquivo das fichas de acompanhamento/espelho destas usuárias. </a:t>
            </a:r>
          </a:p>
          <a:p>
            <a:pPr algn="just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27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-31976"/>
            <a:ext cx="8784976" cy="1143000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Reflexão crítica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556792"/>
            <a:ext cx="9144000" cy="32689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Desenvolvimento do curso em relação às expectativas iniciais:</a:t>
            </a: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 facilitou a caminhada aqui no curso;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Uma nova opção de estudo a partir de uma nova metodologia; 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Intercambio com diferentes profissionais no AVA;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286000" y="61284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717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Reflexão crítica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/>
              <a:t>Significado do Curso para a prática profissional.</a:t>
            </a:r>
          </a:p>
          <a:p>
            <a:endParaRPr lang="pt-BR" sz="2800" dirty="0"/>
          </a:p>
          <a:p>
            <a:r>
              <a:rPr lang="pt-BR" sz="2800" dirty="0" smtClean="0"/>
              <a:t>O </a:t>
            </a:r>
            <a:r>
              <a:rPr lang="pt-BR" sz="2800" dirty="0"/>
              <a:t>curso foi bem organizado, assim como as unidades de estudo já que permitiu fazer uma análise com diagnóstico crítico das diferentes problemáticas na área em que atuo. </a:t>
            </a:r>
            <a:endParaRPr lang="pt-BR" sz="2800" dirty="0" smtClean="0"/>
          </a:p>
          <a:p>
            <a:r>
              <a:rPr lang="pt-BR" sz="2800" dirty="0" smtClean="0"/>
              <a:t>O </a:t>
            </a:r>
            <a:r>
              <a:rPr lang="pt-BR" sz="2800" dirty="0"/>
              <a:t>curso me pôs mais perto dos diferentes protocolos dos diferentes programas estabelecidos pelo Ministério de Saúde, o qual constitui um guia para nosso trabalho e para o bom desenvolvimento como profissional na Atenção Básica, ficando mais perto da </a:t>
            </a:r>
            <a:r>
              <a:rPr lang="pt-BR" sz="2800" dirty="0" smtClean="0"/>
              <a:t>população.</a:t>
            </a:r>
            <a:endParaRPr lang="pt-BR" sz="2800" dirty="0"/>
          </a:p>
          <a:p>
            <a:endParaRPr lang="pt-BR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8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Reflexão crítica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prendizados mais relevantes</a:t>
            </a:r>
          </a:p>
          <a:p>
            <a:pPr marL="0" indent="0" algn="just">
              <a:buNone/>
            </a:pPr>
            <a:endParaRPr lang="pt-BR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 smtClean="0"/>
              <a:t>Casos clínicos; </a:t>
            </a:r>
          </a:p>
          <a:p>
            <a:pPr algn="just"/>
            <a:r>
              <a:rPr lang="pt-BR" dirty="0" smtClean="0"/>
              <a:t>Atividades da Prática Clínica também foram importante para nossas autopreparação e atualização na realidade brasileira.</a:t>
            </a:r>
            <a:endParaRPr lang="pt-BR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81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/>
          </a:bodyPr>
          <a:lstStyle/>
          <a:p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MUITO OBRIGADO. 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Espaço Reservado para Conteúdo 3" descr="... país parece incapaz de superar distância em relação aos vizinhos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60848"/>
            <a:ext cx="8424936" cy="45365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759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980728"/>
          </a:xfrm>
        </p:spPr>
        <p:txBody>
          <a:bodyPr>
            <a:noAutofit/>
          </a:bodyPr>
          <a:lstStyle/>
          <a:p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 – Situação da Ação Programática antes da intervenção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4824536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ação programática não estava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estruturados de forma programática, já que não se adotava um protocolo ou manual técnico que regulasse este tipo de atendimento.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estimativa de gestantes segundo o CAP em nossa equipe é de 60, mas fazíamos atendimento a 30 gestantes, o que corresponderia aos 50% 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cobertura.</a:t>
            </a: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Nem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todas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haviam iniciado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pré-natal no primeiro trimestre e não receberam as orientações preconizadas pelo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MS.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Enfermeira era a protagonista da assistência à gestante e à puérpera.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Os registros de controle do pré-natal eram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feitos.</a:t>
            </a:r>
            <a:endParaRPr lang="pt-B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80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832648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estimativa segundo o CAP era de 90 partos nos últimos 12 meses, mas a equipe fazia atendimento a um total de 28 puérperas, o que representava 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31%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cobertura. </a:t>
            </a: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As atividades grupais não eram feitas pelo médico, o que ocorre porque a prioridade da gestão é o “atendimento” médico e, por conta desta decisão da gestão, o médico não participa desta nem de outras atividades de promoção da saúde,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mesmas eram feitas só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pela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enfermagem com 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restante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dos integrantes da equipe. </a:t>
            </a:r>
          </a:p>
          <a:p>
            <a:endParaRPr lang="pt-BR" sz="24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79512" y="0"/>
            <a:ext cx="8856984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 – Situação da Ação Programática antes da intervenção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92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/>
          </a:bodyPr>
          <a:lstStyle/>
          <a:p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GERAL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1"/>
            <a:ext cx="8784976" cy="1540767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Melhoria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da Atenção ao Pré-natal e Puerpério na UBS Governador Dirceu Arcoverde, no Município de Betânia do Piauí/PI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49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0586" y="0"/>
            <a:ext cx="8229600" cy="908720"/>
          </a:xfrm>
        </p:spPr>
        <p:txBody>
          <a:bodyPr>
            <a:normAutofit/>
          </a:bodyPr>
          <a:lstStyle/>
          <a:p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93080" y="1930400"/>
            <a:ext cx="8964612" cy="4803775"/>
            <a:chOff x="71406" y="1027113"/>
            <a:chExt cx="8964612" cy="4803775"/>
          </a:xfrm>
        </p:grpSpPr>
        <p:cxnSp>
          <p:nvCxnSpPr>
            <p:cNvPr id="5" name="Conector angulado 4"/>
            <p:cNvCxnSpPr/>
            <p:nvPr/>
          </p:nvCxnSpPr>
          <p:spPr>
            <a:xfrm rot="5400000" flipH="1">
              <a:off x="5816454" y="1685882"/>
              <a:ext cx="960755" cy="3486238"/>
            </a:xfrm>
            <a:prstGeom prst="bentConnector3">
              <a:avLst>
                <a:gd name="adj1" fmla="val 11902"/>
              </a:avLst>
            </a:prstGeom>
            <a:noFill/>
            <a:ln w="28575">
              <a:solidFill>
                <a:srgbClr val="000000"/>
              </a:solidFill>
            </a:ln>
          </p:spPr>
        </p:cxnSp>
        <p:cxnSp>
          <p:nvCxnSpPr>
            <p:cNvPr id="6" name="Conector angulado 5"/>
            <p:cNvCxnSpPr/>
            <p:nvPr/>
          </p:nvCxnSpPr>
          <p:spPr>
            <a:xfrm rot="5400000" flipH="1">
              <a:off x="4654374" y="2847961"/>
              <a:ext cx="960755" cy="1162079"/>
            </a:xfrm>
            <a:prstGeom prst="bentConnector3">
              <a:avLst>
                <a:gd name="adj1" fmla="val 11902"/>
              </a:avLst>
            </a:prstGeom>
            <a:noFill/>
            <a:ln w="28575">
              <a:solidFill>
                <a:srgbClr val="000000"/>
              </a:solidFill>
            </a:ln>
          </p:spPr>
        </p:cxnSp>
        <p:cxnSp>
          <p:nvCxnSpPr>
            <p:cNvPr id="7" name="Conector angulado 6"/>
            <p:cNvCxnSpPr/>
            <p:nvPr/>
          </p:nvCxnSpPr>
          <p:spPr>
            <a:xfrm rot="16200000">
              <a:off x="3492295" y="2847961"/>
              <a:ext cx="960755" cy="1162079"/>
            </a:xfrm>
            <a:prstGeom prst="bentConnector3">
              <a:avLst>
                <a:gd name="adj1" fmla="val 11902"/>
              </a:avLst>
            </a:prstGeom>
            <a:noFill/>
            <a:ln w="28575">
              <a:solidFill>
                <a:srgbClr val="000000"/>
              </a:solidFill>
            </a:ln>
          </p:spPr>
        </p:cxnSp>
        <p:cxnSp>
          <p:nvCxnSpPr>
            <p:cNvPr id="8" name="Conector angulado 7"/>
            <p:cNvCxnSpPr/>
            <p:nvPr/>
          </p:nvCxnSpPr>
          <p:spPr>
            <a:xfrm rot="16200000">
              <a:off x="2330215" y="1685882"/>
              <a:ext cx="960755" cy="3486238"/>
            </a:xfrm>
            <a:prstGeom prst="bentConnector3">
              <a:avLst>
                <a:gd name="adj1" fmla="val 11902"/>
              </a:avLst>
            </a:prstGeom>
            <a:noFill/>
            <a:ln w="28575">
              <a:solidFill>
                <a:srgbClr val="000000"/>
              </a:solidFill>
            </a:ln>
          </p:spPr>
        </p:cxnSp>
        <p:sp>
          <p:nvSpPr>
            <p:cNvPr id="9" name="Retângulo de cantos arredondados 8"/>
            <p:cNvSpPr>
              <a:spLocks/>
            </p:cNvSpPr>
            <p:nvPr/>
          </p:nvSpPr>
          <p:spPr>
            <a:xfrm>
              <a:off x="3557644" y="1027113"/>
              <a:ext cx="1992136" cy="1921510"/>
            </a:xfrm>
            <a:prstGeom prst="roundRect">
              <a:avLst/>
            </a:prstGeom>
            <a:solidFill>
              <a:srgbClr val="FFFF00"/>
            </a:soli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>
              <a:lvl1pPr marL="365125" indent="-255587" algn="l" rtl="0" eaLnBrk="0" fontAlgn="base" hangingPunct="0">
                <a:lnSpc>
                  <a:spcPct val="100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2DA2BF"/>
                </a:buClr>
                <a:buSzPct val="68000"/>
                <a:buFont typeface="Wingdings 3" charset="2"/>
                <a:buChar char=""/>
                <a:defRPr sz="2700">
                  <a:solidFill>
                    <a:srgbClr val="000000"/>
                  </a:solidFill>
                  <a:latin typeface="Lucida Sans Unicode" charset="0"/>
                </a:defRPr>
              </a:lvl1pPr>
              <a:lvl2pPr marL="620712" indent="-228600" algn="l" rtl="0" eaLnBrk="0" fontAlgn="base" hangingPunct="0">
                <a:lnSpc>
                  <a:spcPct val="100000"/>
                </a:lnSpc>
                <a:spcBef>
                  <a:spcPts val="325"/>
                </a:spcBef>
                <a:spcAft>
                  <a:spcPct val="0"/>
                </a:spcAft>
                <a:buClr>
                  <a:srgbClr val="2DA2BF"/>
                </a:buClr>
                <a:buFont typeface="Verdana" charset="0"/>
                <a:buChar char="◦"/>
                <a:defRPr sz="2300">
                  <a:solidFill>
                    <a:srgbClr val="000000"/>
                  </a:solidFill>
                  <a:latin typeface="Lucida Sans Unicode" charset="0"/>
                </a:defRPr>
              </a:lvl2pPr>
              <a:lvl3pPr marL="858837" indent="-228600" algn="l" rtl="0" eaLnBrk="0" fontAlgn="base" hangingPunct="0">
                <a:lnSpc>
                  <a:spcPct val="100000"/>
                </a:lnSpc>
                <a:spcBef>
                  <a:spcPts val="350"/>
                </a:spcBef>
                <a:spcAft>
                  <a:spcPct val="0"/>
                </a:spcAft>
                <a:buClr>
                  <a:srgbClr val="DA1F28"/>
                </a:buClr>
                <a:buSzPct val="68000"/>
                <a:buFont typeface="Wingdings 2" charset="2"/>
                <a:buChar char=""/>
                <a:defRPr sz="2100">
                  <a:solidFill>
                    <a:srgbClr val="000000"/>
                  </a:solidFill>
                  <a:latin typeface="Lucida Sans Unicode" charset="0"/>
                </a:defRPr>
              </a:lvl3pPr>
              <a:lvl4pPr marL="1143000" indent="-228600" algn="l" rtl="0" eaLnBrk="0" fontAlgn="base" hangingPunct="0">
                <a:lnSpc>
                  <a:spcPct val="100000"/>
                </a:lnSpc>
                <a:spcBef>
                  <a:spcPts val="350"/>
                </a:spcBef>
                <a:spcAft>
                  <a:spcPct val="0"/>
                </a:spcAft>
                <a:buClr>
                  <a:srgbClr val="DA1F28"/>
                </a:buClr>
                <a:buFont typeface="Wingdings 2" charset="2"/>
                <a:buChar char=""/>
                <a:defRPr sz="1900">
                  <a:solidFill>
                    <a:srgbClr val="000000"/>
                  </a:solidFill>
                  <a:latin typeface="Lucida Sans Unicode" charset="0"/>
                </a:defRPr>
              </a:lvl4pPr>
              <a:lvl5pPr marL="1371600" indent="-228600" algn="l" rtl="0" eaLnBrk="0" fontAlgn="base" hangingPunct="0">
                <a:lnSpc>
                  <a:spcPct val="100000"/>
                </a:lnSpc>
                <a:spcBef>
                  <a:spcPts val="350"/>
                </a:spcBef>
                <a:spcAft>
                  <a:spcPct val="0"/>
                </a:spcAft>
                <a:buClr>
                  <a:srgbClr val="DA1F28"/>
                </a:buClr>
                <a:buFont typeface="Wingdings 2" charset="2"/>
                <a:buChar char=""/>
                <a:defRPr sz="2000">
                  <a:solidFill>
                    <a:srgbClr val="000000"/>
                  </a:solidFill>
                  <a:latin typeface="Lucida Sans Unicode" charset="0"/>
                </a:defRPr>
              </a:lvl5pPr>
            </a:lstStyle>
            <a:p>
              <a:pPr algn="ctr">
                <a:spcBef>
                  <a:spcPct val="0"/>
                </a:spcBef>
                <a:buSzPct val="100000"/>
                <a:buFont typeface="Arial" charset="0"/>
                <a:buNone/>
              </a:pPr>
              <a:r>
                <a:rPr lang="en-US" altLang="en-US" sz="1600" b="1" dirty="0">
                  <a:solidFill>
                    <a:schemeClr val="bg1"/>
                  </a:solidFill>
                  <a:latin typeface="Arial" charset="0"/>
                  <a:ea typeface="Arial" charset="0"/>
                </a:rPr>
                <a:t>AÇÕES </a:t>
              </a:r>
            </a:p>
            <a:p>
              <a:pPr algn="ctr">
                <a:spcBef>
                  <a:spcPct val="0"/>
                </a:spcBef>
                <a:buSzPct val="100000"/>
                <a:buFont typeface="Arial" charset="0"/>
                <a:buNone/>
              </a:pPr>
              <a:r>
                <a:rPr lang="en-US" altLang="en-US" sz="1600" b="1" dirty="0">
                  <a:solidFill>
                    <a:schemeClr val="bg1"/>
                  </a:solidFill>
                  <a:latin typeface="Arial" charset="0"/>
                  <a:ea typeface="Arial" charset="0"/>
                </a:rPr>
                <a:t>REALIZADAS</a:t>
              </a:r>
            </a:p>
            <a:p>
              <a:pPr algn="ctr">
                <a:spcBef>
                  <a:spcPct val="0"/>
                </a:spcBef>
                <a:buSzPct val="100000"/>
                <a:buFont typeface="Arial" charset="0"/>
                <a:buNone/>
              </a:pPr>
              <a:r>
                <a:rPr lang="en-US" altLang="en-US" sz="1600" b="1" dirty="0">
                  <a:solidFill>
                    <a:schemeClr val="bg1"/>
                  </a:solidFill>
                  <a:latin typeface="Arial" charset="0"/>
                  <a:ea typeface="Arial" charset="0"/>
                </a:rPr>
                <a:t>EM QUATRO</a:t>
              </a:r>
            </a:p>
            <a:p>
              <a:pPr algn="ctr">
                <a:spcBef>
                  <a:spcPct val="0"/>
                </a:spcBef>
                <a:buSzPct val="100000"/>
                <a:buFont typeface="Arial" charset="0"/>
                <a:buNone/>
              </a:pPr>
              <a:r>
                <a:rPr lang="en-US" altLang="en-US" sz="1600" b="1" dirty="0">
                  <a:solidFill>
                    <a:schemeClr val="bg1"/>
                  </a:solidFill>
                  <a:latin typeface="Arial" charset="0"/>
                  <a:ea typeface="Arial" charset="0"/>
                </a:rPr>
                <a:t>EIXOS</a:t>
              </a:r>
            </a:p>
          </p:txBody>
        </p:sp>
        <p:sp>
          <p:nvSpPr>
            <p:cNvPr id="10" name="Retângulo de cantos arredondados 9"/>
            <p:cNvSpPr>
              <a:spLocks/>
            </p:cNvSpPr>
            <p:nvPr/>
          </p:nvSpPr>
          <p:spPr>
            <a:xfrm>
              <a:off x="71406" y="3909378"/>
              <a:ext cx="1992136" cy="1921510"/>
            </a:xfrm>
            <a:prstGeom prst="roundRect">
              <a:avLst/>
            </a:prstGeom>
            <a:solidFill>
              <a:srgbClr val="FFFF00"/>
            </a:soli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>
              <a:lvl1pPr marL="365125" indent="-255587" algn="l" rtl="0" eaLnBrk="0" fontAlgn="base" hangingPunct="0">
                <a:lnSpc>
                  <a:spcPct val="100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2DA2BF"/>
                </a:buClr>
                <a:buSzPct val="68000"/>
                <a:buFont typeface="Wingdings 3" charset="2"/>
                <a:buChar char=""/>
                <a:defRPr sz="2700">
                  <a:solidFill>
                    <a:srgbClr val="000000"/>
                  </a:solidFill>
                  <a:latin typeface="Lucida Sans Unicode" charset="0"/>
                </a:defRPr>
              </a:lvl1pPr>
              <a:lvl2pPr marL="620712" indent="-228600" algn="l" rtl="0" eaLnBrk="0" fontAlgn="base" hangingPunct="0">
                <a:lnSpc>
                  <a:spcPct val="100000"/>
                </a:lnSpc>
                <a:spcBef>
                  <a:spcPts val="325"/>
                </a:spcBef>
                <a:spcAft>
                  <a:spcPct val="0"/>
                </a:spcAft>
                <a:buClr>
                  <a:srgbClr val="2DA2BF"/>
                </a:buClr>
                <a:buFont typeface="Verdana" charset="0"/>
                <a:buChar char="◦"/>
                <a:defRPr sz="2300">
                  <a:solidFill>
                    <a:srgbClr val="000000"/>
                  </a:solidFill>
                  <a:latin typeface="Lucida Sans Unicode" charset="0"/>
                </a:defRPr>
              </a:lvl2pPr>
              <a:lvl3pPr marL="858837" indent="-228600" algn="l" rtl="0" eaLnBrk="0" fontAlgn="base" hangingPunct="0">
                <a:lnSpc>
                  <a:spcPct val="100000"/>
                </a:lnSpc>
                <a:spcBef>
                  <a:spcPts val="350"/>
                </a:spcBef>
                <a:spcAft>
                  <a:spcPct val="0"/>
                </a:spcAft>
                <a:buClr>
                  <a:srgbClr val="DA1F28"/>
                </a:buClr>
                <a:buSzPct val="68000"/>
                <a:buFont typeface="Wingdings 2" charset="2"/>
                <a:buChar char=""/>
                <a:defRPr sz="2100">
                  <a:solidFill>
                    <a:srgbClr val="000000"/>
                  </a:solidFill>
                  <a:latin typeface="Lucida Sans Unicode" charset="0"/>
                </a:defRPr>
              </a:lvl3pPr>
              <a:lvl4pPr marL="1143000" indent="-228600" algn="l" rtl="0" eaLnBrk="0" fontAlgn="base" hangingPunct="0">
                <a:lnSpc>
                  <a:spcPct val="100000"/>
                </a:lnSpc>
                <a:spcBef>
                  <a:spcPts val="350"/>
                </a:spcBef>
                <a:spcAft>
                  <a:spcPct val="0"/>
                </a:spcAft>
                <a:buClr>
                  <a:srgbClr val="DA1F28"/>
                </a:buClr>
                <a:buFont typeface="Wingdings 2" charset="2"/>
                <a:buChar char=""/>
                <a:defRPr sz="1900">
                  <a:solidFill>
                    <a:srgbClr val="000000"/>
                  </a:solidFill>
                  <a:latin typeface="Lucida Sans Unicode" charset="0"/>
                </a:defRPr>
              </a:lvl4pPr>
              <a:lvl5pPr marL="1371600" indent="-228600" algn="l" rtl="0" eaLnBrk="0" fontAlgn="base" hangingPunct="0">
                <a:lnSpc>
                  <a:spcPct val="100000"/>
                </a:lnSpc>
                <a:spcBef>
                  <a:spcPts val="350"/>
                </a:spcBef>
                <a:spcAft>
                  <a:spcPct val="0"/>
                </a:spcAft>
                <a:buClr>
                  <a:srgbClr val="DA1F28"/>
                </a:buClr>
                <a:buFont typeface="Wingdings 2" charset="2"/>
                <a:buChar char=""/>
                <a:defRPr sz="2000">
                  <a:solidFill>
                    <a:srgbClr val="000000"/>
                  </a:solidFill>
                  <a:latin typeface="Lucida Sans Unicode" charset="0"/>
                </a:defRPr>
              </a:lvl5pPr>
            </a:lstStyle>
            <a:p>
              <a:pPr algn="ctr">
                <a:spcBef>
                  <a:spcPct val="0"/>
                </a:spcBef>
                <a:buSzPct val="100000"/>
                <a:buFont typeface="Arial" charset="0"/>
                <a:buNone/>
              </a:pPr>
              <a:r>
                <a:rPr lang="en-US" altLang="en-US" sz="1600" b="1" dirty="0">
                  <a:solidFill>
                    <a:schemeClr val="bg1"/>
                  </a:solidFill>
                  <a:latin typeface="Arial" charset="0"/>
                  <a:ea typeface="Arial" charset="0"/>
                </a:rPr>
                <a:t>AVALIAÇÃO </a:t>
              </a:r>
            </a:p>
            <a:p>
              <a:pPr algn="ctr">
                <a:spcBef>
                  <a:spcPct val="0"/>
                </a:spcBef>
                <a:buSzPct val="100000"/>
                <a:buFont typeface="Arial" charset="0"/>
                <a:buNone/>
              </a:pPr>
              <a:r>
                <a:rPr lang="en-US" altLang="en-US" sz="1600" b="1" dirty="0">
                  <a:solidFill>
                    <a:schemeClr val="bg1"/>
                  </a:solidFill>
                  <a:latin typeface="Arial" charset="0"/>
                  <a:ea typeface="Arial" charset="0"/>
                </a:rPr>
                <a:t>E </a:t>
              </a:r>
            </a:p>
            <a:p>
              <a:pPr algn="ctr">
                <a:spcBef>
                  <a:spcPct val="0"/>
                </a:spcBef>
                <a:buSzPct val="100000"/>
                <a:buFont typeface="Arial" charset="0"/>
                <a:buNone/>
              </a:pPr>
              <a:r>
                <a:rPr lang="en-US" altLang="en-US" sz="1600" b="1" dirty="0">
                  <a:solidFill>
                    <a:schemeClr val="bg1"/>
                  </a:solidFill>
                  <a:latin typeface="Arial" charset="0"/>
                  <a:ea typeface="Arial" charset="0"/>
                </a:rPr>
                <a:t>MONITORAMENTO</a:t>
              </a:r>
            </a:p>
          </p:txBody>
        </p:sp>
        <p:sp>
          <p:nvSpPr>
            <p:cNvPr id="11" name="Retângulo de cantos arredondados 10"/>
            <p:cNvSpPr>
              <a:spLocks/>
            </p:cNvSpPr>
            <p:nvPr/>
          </p:nvSpPr>
          <p:spPr>
            <a:xfrm>
              <a:off x="2395565" y="3909378"/>
              <a:ext cx="1992136" cy="1921510"/>
            </a:xfrm>
            <a:prstGeom prst="roundRect">
              <a:avLst/>
            </a:prstGeom>
            <a:solidFill>
              <a:srgbClr val="FFFF00"/>
            </a:soli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>
              <a:lvl1pPr marL="365125" indent="-255587" algn="l" rtl="0" eaLnBrk="0" fontAlgn="base" hangingPunct="0">
                <a:lnSpc>
                  <a:spcPct val="100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2DA2BF"/>
                </a:buClr>
                <a:buSzPct val="68000"/>
                <a:buFont typeface="Wingdings 3" charset="2"/>
                <a:buChar char=""/>
                <a:defRPr sz="2700">
                  <a:solidFill>
                    <a:srgbClr val="000000"/>
                  </a:solidFill>
                  <a:latin typeface="Lucida Sans Unicode" charset="0"/>
                </a:defRPr>
              </a:lvl1pPr>
              <a:lvl2pPr marL="620712" indent="-228600" algn="l" rtl="0" eaLnBrk="0" fontAlgn="base" hangingPunct="0">
                <a:lnSpc>
                  <a:spcPct val="100000"/>
                </a:lnSpc>
                <a:spcBef>
                  <a:spcPts val="325"/>
                </a:spcBef>
                <a:spcAft>
                  <a:spcPct val="0"/>
                </a:spcAft>
                <a:buClr>
                  <a:srgbClr val="2DA2BF"/>
                </a:buClr>
                <a:buFont typeface="Verdana" charset="0"/>
                <a:buChar char="◦"/>
                <a:defRPr sz="2300">
                  <a:solidFill>
                    <a:srgbClr val="000000"/>
                  </a:solidFill>
                  <a:latin typeface="Lucida Sans Unicode" charset="0"/>
                </a:defRPr>
              </a:lvl2pPr>
              <a:lvl3pPr marL="858837" indent="-228600" algn="l" rtl="0" eaLnBrk="0" fontAlgn="base" hangingPunct="0">
                <a:lnSpc>
                  <a:spcPct val="100000"/>
                </a:lnSpc>
                <a:spcBef>
                  <a:spcPts val="350"/>
                </a:spcBef>
                <a:spcAft>
                  <a:spcPct val="0"/>
                </a:spcAft>
                <a:buClr>
                  <a:srgbClr val="DA1F28"/>
                </a:buClr>
                <a:buSzPct val="68000"/>
                <a:buFont typeface="Wingdings 2" charset="2"/>
                <a:buChar char=""/>
                <a:defRPr sz="2100">
                  <a:solidFill>
                    <a:srgbClr val="000000"/>
                  </a:solidFill>
                  <a:latin typeface="Lucida Sans Unicode" charset="0"/>
                </a:defRPr>
              </a:lvl3pPr>
              <a:lvl4pPr marL="1143000" indent="-228600" algn="l" rtl="0" eaLnBrk="0" fontAlgn="base" hangingPunct="0">
                <a:lnSpc>
                  <a:spcPct val="100000"/>
                </a:lnSpc>
                <a:spcBef>
                  <a:spcPts val="350"/>
                </a:spcBef>
                <a:spcAft>
                  <a:spcPct val="0"/>
                </a:spcAft>
                <a:buClr>
                  <a:srgbClr val="DA1F28"/>
                </a:buClr>
                <a:buFont typeface="Wingdings 2" charset="2"/>
                <a:buChar char=""/>
                <a:defRPr sz="1900">
                  <a:solidFill>
                    <a:srgbClr val="000000"/>
                  </a:solidFill>
                  <a:latin typeface="Lucida Sans Unicode" charset="0"/>
                </a:defRPr>
              </a:lvl4pPr>
              <a:lvl5pPr marL="1371600" indent="-228600" algn="l" rtl="0" eaLnBrk="0" fontAlgn="base" hangingPunct="0">
                <a:lnSpc>
                  <a:spcPct val="100000"/>
                </a:lnSpc>
                <a:spcBef>
                  <a:spcPts val="350"/>
                </a:spcBef>
                <a:spcAft>
                  <a:spcPct val="0"/>
                </a:spcAft>
                <a:buClr>
                  <a:srgbClr val="DA1F28"/>
                </a:buClr>
                <a:buFont typeface="Wingdings 2" charset="2"/>
                <a:buChar char=""/>
                <a:defRPr sz="2000">
                  <a:solidFill>
                    <a:srgbClr val="000000"/>
                  </a:solidFill>
                  <a:latin typeface="Lucida Sans Unicode" charset="0"/>
                </a:defRPr>
              </a:lvl5pPr>
            </a:lstStyle>
            <a:p>
              <a:pPr algn="ctr">
                <a:spcBef>
                  <a:spcPct val="0"/>
                </a:spcBef>
                <a:buSzPct val="100000"/>
                <a:buFont typeface="Arial" charset="0"/>
                <a:buNone/>
              </a:pPr>
              <a:r>
                <a:rPr lang="en-US" altLang="en-US" sz="1600" b="1" dirty="0">
                  <a:solidFill>
                    <a:schemeClr val="bg1"/>
                  </a:solidFill>
                  <a:latin typeface="Arial" charset="0"/>
                  <a:ea typeface="Arial" charset="0"/>
                </a:rPr>
                <a:t>ENGAJAMENTO</a:t>
              </a:r>
            </a:p>
            <a:p>
              <a:pPr algn="ctr">
                <a:spcBef>
                  <a:spcPct val="0"/>
                </a:spcBef>
                <a:buSzPct val="100000"/>
                <a:buFont typeface="Arial" charset="0"/>
                <a:buNone/>
              </a:pPr>
              <a:r>
                <a:rPr lang="en-US" altLang="en-US" sz="1600" b="1" dirty="0">
                  <a:solidFill>
                    <a:schemeClr val="bg1"/>
                  </a:solidFill>
                  <a:latin typeface="Arial" charset="0"/>
                  <a:ea typeface="Arial" charset="0"/>
                </a:rPr>
                <a:t>PÚBLICO</a:t>
              </a:r>
            </a:p>
          </p:txBody>
        </p:sp>
        <p:sp>
          <p:nvSpPr>
            <p:cNvPr id="12" name="Retângulo de cantos arredondados 11"/>
            <p:cNvSpPr>
              <a:spLocks/>
            </p:cNvSpPr>
            <p:nvPr/>
          </p:nvSpPr>
          <p:spPr>
            <a:xfrm>
              <a:off x="4719723" y="3909378"/>
              <a:ext cx="1992136" cy="1921510"/>
            </a:xfrm>
            <a:prstGeom prst="roundRect">
              <a:avLst/>
            </a:prstGeom>
            <a:solidFill>
              <a:srgbClr val="FFFF00"/>
            </a:soli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>
              <a:lvl1pPr marL="365125" indent="-255587" algn="l" rtl="0" eaLnBrk="0" fontAlgn="base" hangingPunct="0">
                <a:lnSpc>
                  <a:spcPct val="100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2DA2BF"/>
                </a:buClr>
                <a:buSzPct val="68000"/>
                <a:buFont typeface="Wingdings 3" charset="2"/>
                <a:buChar char=""/>
                <a:defRPr sz="2700">
                  <a:solidFill>
                    <a:srgbClr val="000000"/>
                  </a:solidFill>
                  <a:latin typeface="Lucida Sans Unicode" charset="0"/>
                </a:defRPr>
              </a:lvl1pPr>
              <a:lvl2pPr marL="620712" indent="-228600" algn="l" rtl="0" eaLnBrk="0" fontAlgn="base" hangingPunct="0">
                <a:lnSpc>
                  <a:spcPct val="100000"/>
                </a:lnSpc>
                <a:spcBef>
                  <a:spcPts val="325"/>
                </a:spcBef>
                <a:spcAft>
                  <a:spcPct val="0"/>
                </a:spcAft>
                <a:buClr>
                  <a:srgbClr val="2DA2BF"/>
                </a:buClr>
                <a:buFont typeface="Verdana" charset="0"/>
                <a:buChar char="◦"/>
                <a:defRPr sz="2300">
                  <a:solidFill>
                    <a:srgbClr val="000000"/>
                  </a:solidFill>
                  <a:latin typeface="Lucida Sans Unicode" charset="0"/>
                </a:defRPr>
              </a:lvl2pPr>
              <a:lvl3pPr marL="858837" indent="-228600" algn="l" rtl="0" eaLnBrk="0" fontAlgn="base" hangingPunct="0">
                <a:lnSpc>
                  <a:spcPct val="100000"/>
                </a:lnSpc>
                <a:spcBef>
                  <a:spcPts val="350"/>
                </a:spcBef>
                <a:spcAft>
                  <a:spcPct val="0"/>
                </a:spcAft>
                <a:buClr>
                  <a:srgbClr val="DA1F28"/>
                </a:buClr>
                <a:buSzPct val="68000"/>
                <a:buFont typeface="Wingdings 2" charset="2"/>
                <a:buChar char=""/>
                <a:defRPr sz="2100">
                  <a:solidFill>
                    <a:srgbClr val="000000"/>
                  </a:solidFill>
                  <a:latin typeface="Lucida Sans Unicode" charset="0"/>
                </a:defRPr>
              </a:lvl3pPr>
              <a:lvl4pPr marL="1143000" indent="-228600" algn="l" rtl="0" eaLnBrk="0" fontAlgn="base" hangingPunct="0">
                <a:lnSpc>
                  <a:spcPct val="100000"/>
                </a:lnSpc>
                <a:spcBef>
                  <a:spcPts val="350"/>
                </a:spcBef>
                <a:spcAft>
                  <a:spcPct val="0"/>
                </a:spcAft>
                <a:buClr>
                  <a:srgbClr val="DA1F28"/>
                </a:buClr>
                <a:buFont typeface="Wingdings 2" charset="2"/>
                <a:buChar char=""/>
                <a:defRPr sz="1900">
                  <a:solidFill>
                    <a:srgbClr val="000000"/>
                  </a:solidFill>
                  <a:latin typeface="Lucida Sans Unicode" charset="0"/>
                </a:defRPr>
              </a:lvl4pPr>
              <a:lvl5pPr marL="1371600" indent="-228600" algn="l" rtl="0" eaLnBrk="0" fontAlgn="base" hangingPunct="0">
                <a:lnSpc>
                  <a:spcPct val="100000"/>
                </a:lnSpc>
                <a:spcBef>
                  <a:spcPts val="350"/>
                </a:spcBef>
                <a:spcAft>
                  <a:spcPct val="0"/>
                </a:spcAft>
                <a:buClr>
                  <a:srgbClr val="DA1F28"/>
                </a:buClr>
                <a:buFont typeface="Wingdings 2" charset="2"/>
                <a:buChar char=""/>
                <a:defRPr sz="2000">
                  <a:solidFill>
                    <a:srgbClr val="000000"/>
                  </a:solidFill>
                  <a:latin typeface="Lucida Sans Unicode" charset="0"/>
                </a:defRPr>
              </a:lvl5pPr>
            </a:lstStyle>
            <a:p>
              <a:pPr algn="ctr">
                <a:spcBef>
                  <a:spcPct val="0"/>
                </a:spcBef>
                <a:buSzPct val="100000"/>
                <a:buFont typeface="Arial" charset="0"/>
                <a:buNone/>
              </a:pPr>
              <a:r>
                <a:rPr lang="en-US" altLang="en-US" sz="1600" b="1" dirty="0">
                  <a:solidFill>
                    <a:schemeClr val="bg1"/>
                  </a:solidFill>
                  <a:latin typeface="Arial" charset="0"/>
                  <a:ea typeface="Arial" charset="0"/>
                </a:rPr>
                <a:t>ORGANIZAÇÃO</a:t>
              </a:r>
            </a:p>
            <a:p>
              <a:pPr algn="ctr">
                <a:spcBef>
                  <a:spcPct val="0"/>
                </a:spcBef>
                <a:buSzPct val="100000"/>
                <a:buFont typeface="Arial" charset="0"/>
                <a:buNone/>
              </a:pPr>
              <a:r>
                <a:rPr lang="en-US" altLang="en-US" sz="1600" b="1" dirty="0">
                  <a:solidFill>
                    <a:schemeClr val="bg1"/>
                  </a:solidFill>
                  <a:latin typeface="Arial" charset="0"/>
                  <a:ea typeface="Arial" charset="0"/>
                </a:rPr>
                <a:t>E </a:t>
              </a:r>
            </a:p>
            <a:p>
              <a:pPr algn="ctr">
                <a:spcBef>
                  <a:spcPct val="0"/>
                </a:spcBef>
                <a:buSzPct val="100000"/>
                <a:buFont typeface="Arial" charset="0"/>
                <a:buNone/>
              </a:pPr>
              <a:r>
                <a:rPr lang="en-US" altLang="en-US" sz="1600" b="1" dirty="0">
                  <a:solidFill>
                    <a:schemeClr val="bg1"/>
                  </a:solidFill>
                  <a:latin typeface="Arial" charset="0"/>
                  <a:ea typeface="Arial" charset="0"/>
                </a:rPr>
                <a:t>GESTÃO DO</a:t>
              </a:r>
            </a:p>
            <a:p>
              <a:pPr algn="ctr">
                <a:spcBef>
                  <a:spcPct val="0"/>
                </a:spcBef>
                <a:buSzPct val="100000"/>
                <a:buFont typeface="Arial" charset="0"/>
                <a:buNone/>
              </a:pPr>
              <a:r>
                <a:rPr lang="en-US" altLang="en-US" sz="1600" b="1" dirty="0">
                  <a:solidFill>
                    <a:schemeClr val="bg1"/>
                  </a:solidFill>
                  <a:latin typeface="Arial" charset="0"/>
                  <a:ea typeface="Arial" charset="0"/>
                </a:rPr>
                <a:t>SERVIÇO</a:t>
              </a:r>
            </a:p>
          </p:txBody>
        </p:sp>
        <p:sp>
          <p:nvSpPr>
            <p:cNvPr id="13" name="Retângulo de cantos arredondados 12"/>
            <p:cNvSpPr>
              <a:spLocks/>
            </p:cNvSpPr>
            <p:nvPr/>
          </p:nvSpPr>
          <p:spPr>
            <a:xfrm>
              <a:off x="7043882" y="3909378"/>
              <a:ext cx="1992136" cy="1921510"/>
            </a:xfrm>
            <a:prstGeom prst="roundRect">
              <a:avLst/>
            </a:prstGeom>
            <a:solidFill>
              <a:srgbClr val="FFFF00"/>
            </a:soli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>
              <a:lvl1pPr marL="365125" indent="-255587" algn="l" rtl="0" eaLnBrk="0" fontAlgn="base" hangingPunct="0">
                <a:lnSpc>
                  <a:spcPct val="100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2DA2BF"/>
                </a:buClr>
                <a:buSzPct val="68000"/>
                <a:buFont typeface="Wingdings 3" charset="2"/>
                <a:buChar char=""/>
                <a:defRPr sz="2700">
                  <a:solidFill>
                    <a:srgbClr val="000000"/>
                  </a:solidFill>
                  <a:latin typeface="Lucida Sans Unicode" charset="0"/>
                </a:defRPr>
              </a:lvl1pPr>
              <a:lvl2pPr marL="620712" indent="-228600" algn="l" rtl="0" eaLnBrk="0" fontAlgn="base" hangingPunct="0">
                <a:lnSpc>
                  <a:spcPct val="100000"/>
                </a:lnSpc>
                <a:spcBef>
                  <a:spcPts val="325"/>
                </a:spcBef>
                <a:spcAft>
                  <a:spcPct val="0"/>
                </a:spcAft>
                <a:buClr>
                  <a:srgbClr val="2DA2BF"/>
                </a:buClr>
                <a:buFont typeface="Verdana" charset="0"/>
                <a:buChar char="◦"/>
                <a:defRPr sz="2300">
                  <a:solidFill>
                    <a:srgbClr val="000000"/>
                  </a:solidFill>
                  <a:latin typeface="Lucida Sans Unicode" charset="0"/>
                </a:defRPr>
              </a:lvl2pPr>
              <a:lvl3pPr marL="858837" indent="-228600" algn="l" rtl="0" eaLnBrk="0" fontAlgn="base" hangingPunct="0">
                <a:lnSpc>
                  <a:spcPct val="100000"/>
                </a:lnSpc>
                <a:spcBef>
                  <a:spcPts val="350"/>
                </a:spcBef>
                <a:spcAft>
                  <a:spcPct val="0"/>
                </a:spcAft>
                <a:buClr>
                  <a:srgbClr val="DA1F28"/>
                </a:buClr>
                <a:buSzPct val="68000"/>
                <a:buFont typeface="Wingdings 2" charset="2"/>
                <a:buChar char=""/>
                <a:defRPr sz="2100">
                  <a:solidFill>
                    <a:srgbClr val="000000"/>
                  </a:solidFill>
                  <a:latin typeface="Lucida Sans Unicode" charset="0"/>
                </a:defRPr>
              </a:lvl3pPr>
              <a:lvl4pPr marL="1143000" indent="-228600" algn="l" rtl="0" eaLnBrk="0" fontAlgn="base" hangingPunct="0">
                <a:lnSpc>
                  <a:spcPct val="100000"/>
                </a:lnSpc>
                <a:spcBef>
                  <a:spcPts val="350"/>
                </a:spcBef>
                <a:spcAft>
                  <a:spcPct val="0"/>
                </a:spcAft>
                <a:buClr>
                  <a:srgbClr val="DA1F28"/>
                </a:buClr>
                <a:buFont typeface="Wingdings 2" charset="2"/>
                <a:buChar char=""/>
                <a:defRPr sz="1900">
                  <a:solidFill>
                    <a:srgbClr val="000000"/>
                  </a:solidFill>
                  <a:latin typeface="Lucida Sans Unicode" charset="0"/>
                </a:defRPr>
              </a:lvl4pPr>
              <a:lvl5pPr marL="1371600" indent="-228600" algn="l" rtl="0" eaLnBrk="0" fontAlgn="base" hangingPunct="0">
                <a:lnSpc>
                  <a:spcPct val="100000"/>
                </a:lnSpc>
                <a:spcBef>
                  <a:spcPts val="350"/>
                </a:spcBef>
                <a:spcAft>
                  <a:spcPct val="0"/>
                </a:spcAft>
                <a:buClr>
                  <a:srgbClr val="DA1F28"/>
                </a:buClr>
                <a:buFont typeface="Wingdings 2" charset="2"/>
                <a:buChar char=""/>
                <a:defRPr sz="2000">
                  <a:solidFill>
                    <a:srgbClr val="000000"/>
                  </a:solidFill>
                  <a:latin typeface="Lucida Sans Unicode" charset="0"/>
                </a:defRPr>
              </a:lvl5pPr>
            </a:lstStyle>
            <a:p>
              <a:pPr algn="ctr">
                <a:spcBef>
                  <a:spcPct val="0"/>
                </a:spcBef>
                <a:buSzPct val="100000"/>
                <a:buFont typeface="Arial" charset="0"/>
                <a:buNone/>
              </a:pPr>
              <a:r>
                <a:rPr lang="en-US" altLang="en-US" sz="1600" b="1" dirty="0">
                  <a:solidFill>
                    <a:schemeClr val="bg1"/>
                  </a:solidFill>
                  <a:latin typeface="Arial" charset="0"/>
                  <a:ea typeface="Arial" charset="0"/>
                </a:rPr>
                <a:t>QUALIFICAÇÃO DA</a:t>
              </a:r>
            </a:p>
            <a:p>
              <a:pPr algn="ctr">
                <a:spcBef>
                  <a:spcPct val="0"/>
                </a:spcBef>
                <a:buSzPct val="100000"/>
                <a:buFont typeface="Arial" charset="0"/>
                <a:buNone/>
              </a:pPr>
              <a:r>
                <a:rPr lang="en-US" altLang="en-US" sz="1600" b="1" dirty="0">
                  <a:solidFill>
                    <a:schemeClr val="bg1"/>
                  </a:solidFill>
                  <a:latin typeface="Arial" charset="0"/>
                  <a:ea typeface="Arial" charset="0"/>
                </a:rPr>
                <a:t>PRÁTICA </a:t>
              </a:r>
            </a:p>
            <a:p>
              <a:pPr algn="ctr">
                <a:spcBef>
                  <a:spcPct val="0"/>
                </a:spcBef>
                <a:buSzPct val="100000"/>
                <a:buFont typeface="Arial" charset="0"/>
                <a:buNone/>
              </a:pPr>
              <a:r>
                <a:rPr lang="en-US" altLang="en-US" sz="1600" b="1" dirty="0">
                  <a:solidFill>
                    <a:schemeClr val="bg1"/>
                  </a:solidFill>
                  <a:latin typeface="Arial" charset="0"/>
                  <a:ea typeface="Arial" charset="0"/>
                </a:rPr>
                <a:t>CLÍNICA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395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5776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LOGÍSTICA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pt-BR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Para o Registro: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0" indent="0" algn="ctr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</a:p>
          <a:p>
            <a:pPr marL="0" indent="0" algn="ctr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Registro do Pré-natal</a:t>
            </a:r>
          </a:p>
          <a:p>
            <a:pPr marL="0" indent="0" algn="ctr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Registro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individual da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Puérpera</a:t>
            </a:r>
          </a:p>
          <a:p>
            <a:pPr marL="0" indent="0" algn="ctr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Ficha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spelho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vacinação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Tx/>
              <a:buChar char="-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Ficha espelho do Pré-natal</a:t>
            </a:r>
          </a:p>
          <a:p>
            <a:pPr algn="ctr">
              <a:buFontTx/>
              <a:buChar char="-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o Monitoramento e Avaliação: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Planilha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Coleta de Dados</a:t>
            </a:r>
          </a:p>
        </p:txBody>
      </p:sp>
    </p:spTree>
    <p:extLst>
      <p:ext uri="{BB962C8B-B14F-4D97-AF65-F5344CB8AC3E}">
        <p14:creationId xmlns:p14="http://schemas.microsoft.com/office/powerpoint/2010/main" val="428557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897</TotalTime>
  <Words>3509</Words>
  <Application>Microsoft Office PowerPoint</Application>
  <PresentationFormat>Apresentação na tela (4:3)</PresentationFormat>
  <Paragraphs>335</Paragraphs>
  <Slides>48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48</vt:i4>
      </vt:variant>
    </vt:vector>
  </HeadingPairs>
  <TitlesOfParts>
    <vt:vector size="49" baseType="lpstr">
      <vt:lpstr>Tema do Office</vt:lpstr>
      <vt:lpstr>   UNIVERSIDADE ABERTA DO SUS UNIVERSIDADE FEDERAL DE PELOTAS Especialização em Saúde da Família Modalidade a Distância Turma 9   </vt:lpstr>
      <vt:lpstr>INTRODUÇÃO</vt:lpstr>
      <vt:lpstr>Introdução - caracterização da saúde no município</vt:lpstr>
      <vt:lpstr>Apresentação do PowerPoint</vt:lpstr>
      <vt:lpstr>Introdução – Situação da Ação Programática antes da intervenção</vt:lpstr>
      <vt:lpstr>Apresentação do PowerPoint</vt:lpstr>
      <vt:lpstr>OBJETIVO GERAL</vt:lpstr>
      <vt:lpstr>METODOLOGIA</vt:lpstr>
      <vt:lpstr>LOGÍSTICA</vt:lpstr>
      <vt:lpstr>LOGÍSTICA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Apresentação do PowerPoint</vt:lpstr>
      <vt:lpstr>OBJETIVOS, METAS E RESULTADOS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DISCUSSÃO</vt:lpstr>
      <vt:lpstr>Apresentação do PowerPoint</vt:lpstr>
      <vt:lpstr>Apresentação do PowerPoint</vt:lpstr>
      <vt:lpstr>DISCUSSÃO</vt:lpstr>
      <vt:lpstr>Reflexão crítica</vt:lpstr>
      <vt:lpstr>Reflexão crítica</vt:lpstr>
      <vt:lpstr>Reflexão crítica</vt:lpstr>
      <vt:lpstr>MUITO OBRIGADO.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Onell</dc:creator>
  <cp:lastModifiedBy>Onell</cp:lastModifiedBy>
  <cp:revision>118</cp:revision>
  <dcterms:created xsi:type="dcterms:W3CDTF">2016-03-24T19:07:45Z</dcterms:created>
  <dcterms:modified xsi:type="dcterms:W3CDTF">2016-03-31T10:20:47Z</dcterms:modified>
</cp:coreProperties>
</file>